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7"/>
  </p:notesMasterIdLst>
  <p:sldIdLst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9" r:id="rId13"/>
    <p:sldId id="276" r:id="rId14"/>
    <p:sldId id="275" r:id="rId15"/>
    <p:sldId id="274" r:id="rId16"/>
    <p:sldId id="278" r:id="rId17"/>
    <p:sldId id="280" r:id="rId18"/>
    <p:sldId id="289" r:id="rId19"/>
    <p:sldId id="281" r:id="rId20"/>
    <p:sldId id="288" r:id="rId21"/>
    <p:sldId id="285" r:id="rId22"/>
    <p:sldId id="284" r:id="rId23"/>
    <p:sldId id="286" r:id="rId24"/>
    <p:sldId id="287" r:id="rId25"/>
    <p:sldId id="290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92" autoAdjust="0"/>
    <p:restoredTop sz="94660"/>
  </p:normalViewPr>
  <p:slideViewPr>
    <p:cSldViewPr snapToGrid="0">
      <p:cViewPr>
        <p:scale>
          <a:sx n="119" d="100"/>
          <a:sy n="119" d="100"/>
        </p:scale>
        <p:origin x="-126" y="-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636824960508024E-2"/>
          <c:y val="4.7750524240528149E-2"/>
          <c:w val="0.9057172948222737"/>
          <c:h val="0.81767367494888954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Лист1!$C$1</c:f>
              <c:strCache>
                <c:ptCount val="1"/>
                <c:pt idx="0">
                  <c:v>вакцинация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>
                        <a:solidFill>
                          <a:srgbClr val="C00000"/>
                        </a:solidFill>
                      </a:rPr>
                      <a:t>23,8 %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>
                        <a:solidFill>
                          <a:srgbClr val="C00000"/>
                        </a:solidFill>
                      </a:rPr>
                      <a:t>23,7 %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>
                        <a:solidFill>
                          <a:srgbClr val="C00000"/>
                        </a:solidFill>
                      </a:rPr>
                      <a:t>26 %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mtClean="0">
                        <a:solidFill>
                          <a:srgbClr val="C00000"/>
                        </a:solidFill>
                      </a:rPr>
                      <a:t>27 %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mtClean="0">
                        <a:solidFill>
                          <a:srgbClr val="C00000"/>
                        </a:solidFill>
                      </a:rPr>
                      <a:t>29,13 %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smtClean="0">
                        <a:solidFill>
                          <a:srgbClr val="C00000"/>
                        </a:solidFill>
                      </a:rPr>
                      <a:t>40,8 %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 smtClean="0">
                        <a:solidFill>
                          <a:srgbClr val="C00000"/>
                        </a:solidFill>
                      </a:rPr>
                      <a:t>41 %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 smtClean="0">
                        <a:solidFill>
                          <a:srgbClr val="C00000"/>
                        </a:solidFill>
                      </a:rPr>
                      <a:t>46,3 %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 smtClean="0">
                        <a:solidFill>
                          <a:srgbClr val="C00000"/>
                        </a:solidFill>
                      </a:rPr>
                      <a:t>48 %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 smtClean="0">
                        <a:solidFill>
                          <a:srgbClr val="C00000"/>
                        </a:solidFill>
                      </a:rPr>
                      <a:t>51 %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 smtClean="0">
                        <a:solidFill>
                          <a:srgbClr val="C00000"/>
                        </a:solidFill>
                      </a:rPr>
                      <a:t>46 %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 rtl="0">
                  <a:defRPr kumimoji="0" lang="ru-RU" sz="1400" b="1" i="0" u="none" strike="noStrike" kern="1200" baseline="0">
                    <a:solidFill>
                      <a:srgbClr val="C00000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Лист1!$A$2:$A$12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Лист1!$C$2:$C$12</c:f>
              <c:numCache>
                <c:formatCode>General</c:formatCode>
                <c:ptCount val="11"/>
                <c:pt idx="0">
                  <c:v>23.8</c:v>
                </c:pt>
                <c:pt idx="1">
                  <c:v>23.7</c:v>
                </c:pt>
                <c:pt idx="2">
                  <c:v>26</c:v>
                </c:pt>
                <c:pt idx="3">
                  <c:v>27</c:v>
                </c:pt>
                <c:pt idx="4">
                  <c:v>29.13</c:v>
                </c:pt>
                <c:pt idx="5">
                  <c:v>40.799999999999997</c:v>
                </c:pt>
                <c:pt idx="6">
                  <c:v>41</c:v>
                </c:pt>
                <c:pt idx="7">
                  <c:v>46.3</c:v>
                </c:pt>
                <c:pt idx="8">
                  <c:v>48</c:v>
                </c:pt>
                <c:pt idx="9">
                  <c:v>51</c:v>
                </c:pt>
                <c:pt idx="10">
                  <c:v>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1200128"/>
        <c:axId val="131181952"/>
      </c:barChar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грипп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>
              <a:softEdge rad="0"/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1.1574074074074073E-3"/>
                  <c:y val="-5.297473285996261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kumimoji="0" lang="en-US" sz="1400" b="1" i="0" u="none" strike="noStrike" kern="1200" baseline="0">
                      <a:solidFill>
                        <a:schemeClr val="tx2"/>
                      </a:solidFill>
                      <a:latin typeface="Arial Unicode MS" panose="020B0604020202020204" pitchFamily="34" charset="-128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6.9444444444444866E-3"/>
                  <c:y val="-7.063297714661688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kumimoji="0" lang="en-US" sz="1400" b="1" i="0" u="none" strike="noStrike" kern="1200" baseline="0">
                      <a:solidFill>
                        <a:schemeClr val="tx2"/>
                      </a:solidFill>
                      <a:latin typeface="Arial Unicode MS" panose="020B0604020202020204" pitchFamily="34" charset="-128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9444444444444441E-3"/>
                  <c:y val="-5.297473285996261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kumimoji="0" lang="en-US" sz="1400" b="1" i="0" u="none" strike="noStrike" kern="1200" baseline="0">
                      <a:solidFill>
                        <a:schemeClr val="tx2"/>
                      </a:solidFill>
                      <a:latin typeface="Arial Unicode MS" panose="020B0604020202020204" pitchFamily="34" charset="-128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7361111111111112E-2"/>
                  <c:y val="-7.76962748612785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kumimoji="0" lang="en-US" sz="1400" b="1" i="0" u="none" strike="noStrike" kern="1200" baseline="0">
                      <a:solidFill>
                        <a:schemeClr val="tx2"/>
                      </a:solidFill>
                      <a:latin typeface="Arial Unicode MS" panose="020B0604020202020204" pitchFamily="34" charset="-128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6296296296297144E-3"/>
                  <c:y val="-3.884813743063925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kumimoji="0" lang="en-US" sz="1400" b="1" i="0" u="none" strike="noStrike" kern="1200" baseline="0">
                      <a:solidFill>
                        <a:schemeClr val="tx2"/>
                      </a:solidFill>
                      <a:latin typeface="Arial Unicode MS" panose="020B0604020202020204" pitchFamily="34" charset="-128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1.7361111111111112E-2"/>
                  <c:y val="-8.829122143327108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kumimoji="0" lang="en-US" sz="1400" b="1" i="0" u="none" strike="noStrike" kern="1200" baseline="0">
                      <a:solidFill>
                        <a:schemeClr val="tx2"/>
                      </a:solidFill>
                      <a:latin typeface="Arial Unicode MS" panose="020B0604020202020204" pitchFamily="34" charset="-128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1.3873855839774504E-2"/>
                  <c:y val="-6.016499791444306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 rtl="0">
                    <a:defRPr kumimoji="0" lang="en-US" sz="1400" b="1" i="0" u="none" strike="noStrike" kern="1200" baseline="0">
                      <a:solidFill>
                        <a:schemeClr val="tx2"/>
                      </a:solidFill>
                      <a:latin typeface="Arial Unicode MS" panose="020B0604020202020204" pitchFamily="34" charset="-128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250786675073521E-2"/>
                      <c:h val="0.10006358979968141"/>
                    </c:manualLayout>
                  </c15:layout>
                </c:ext>
              </c:extLst>
            </c:dLbl>
            <c:dLbl>
              <c:idx val="7"/>
              <c:layout>
                <c:manualLayout>
                  <c:x val="-2.0833333333333332E-2"/>
                  <c:y val="-9.182287029060200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kumimoji="0" lang="en-US" sz="1400" b="1" i="0" u="none" strike="noStrike" kern="1200" baseline="0">
                      <a:solidFill>
                        <a:schemeClr val="tx2"/>
                      </a:solidFill>
                      <a:latin typeface="Arial Unicode MS" panose="020B0604020202020204" pitchFamily="34" charset="-128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1.2731481481481481E-2"/>
                  <c:y val="-6.003803057462429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kumimoji="0" lang="en-US" sz="1400" b="1" i="0" u="none" strike="noStrike" kern="1200" baseline="0">
                      <a:solidFill>
                        <a:schemeClr val="tx2"/>
                      </a:solidFill>
                      <a:latin typeface="Arial Unicode MS" panose="020B0604020202020204" pitchFamily="34" charset="-128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kumimoji="0" lang="ru-RU" sz="1400" b="1" i="0" u="none" strike="noStrike" kern="1200" baseline="0">
                      <a:solidFill>
                        <a:schemeClr val="tx2"/>
                      </a:solidFill>
                      <a:latin typeface="Arial Unicode MS" panose="020B0604020202020204" pitchFamily="34" charset="-128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 algn="ctr" rtl="0">
                    <a:defRPr kumimoji="0" lang="ru-RU" sz="1400" b="1" i="0" u="none" strike="noStrike" kern="1200" baseline="0">
                      <a:solidFill>
                        <a:srgbClr val="44546A"/>
                      </a:solidFill>
                      <a:latin typeface="Arial Unicode MS" panose="020B0604020202020204" pitchFamily="34" charset="-128"/>
                      <a:ea typeface="Arial Unicode MS" panose="020B0604020202020204" pitchFamily="34" charset="-128"/>
                      <a:cs typeface="Arial Unicode MS" panose="020B0604020202020204" pitchFamily="34" charset="-128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Лист1!$A$2:$A$12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810.6</c:v>
                </c:pt>
                <c:pt idx="1">
                  <c:v>54.9</c:v>
                </c:pt>
                <c:pt idx="2">
                  <c:v>265.5</c:v>
                </c:pt>
                <c:pt idx="3">
                  <c:v>3.91</c:v>
                </c:pt>
                <c:pt idx="4">
                  <c:v>303.2</c:v>
                </c:pt>
                <c:pt idx="5">
                  <c:v>211.2</c:v>
                </c:pt>
                <c:pt idx="6">
                  <c:v>177.2</c:v>
                </c:pt>
                <c:pt idx="7">
                  <c:v>59.6</c:v>
                </c:pt>
                <c:pt idx="8">
                  <c:v>75.7</c:v>
                </c:pt>
                <c:pt idx="9">
                  <c:v>40.200000000000003</c:v>
                </c:pt>
                <c:pt idx="10">
                  <c:v>5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1178880"/>
        <c:axId val="131180416"/>
      </c:lineChart>
      <c:catAx>
        <c:axId val="131178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marL="0" algn="ctr" rtl="0" eaLnBrk="1" latinLnBrk="0" hangingPunct="1">
              <a:lnSpc>
                <a:spcPct val="115000"/>
              </a:lnSpc>
              <a:spcAft>
                <a:spcPts val="0"/>
              </a:spcAft>
              <a:defRPr kumimoji="0" lang="ru-RU" sz="1400" b="1" i="0" u="none" strike="noStrike" kern="1200" baseline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pPr>
            <a:endParaRPr lang="ru-RU"/>
          </a:p>
        </c:txPr>
        <c:crossAx val="131180416"/>
        <c:crosses val="autoZero"/>
        <c:auto val="1"/>
        <c:lblAlgn val="ctr"/>
        <c:lblOffset val="100"/>
        <c:noMultiLvlLbl val="0"/>
      </c:catAx>
      <c:valAx>
        <c:axId val="131180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marL="0" algn="ctr" rtl="0" eaLnBrk="1" latinLnBrk="0" hangingPunct="1">
              <a:lnSpc>
                <a:spcPct val="115000"/>
              </a:lnSpc>
              <a:spcAft>
                <a:spcPts val="0"/>
              </a:spcAft>
              <a:defRPr kumimoji="0" lang="ru-RU" sz="1400" b="1" i="0" u="none" strike="noStrike" kern="1200" baseline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pPr>
            <a:endParaRPr lang="ru-RU"/>
          </a:p>
        </c:txPr>
        <c:crossAx val="131178880"/>
        <c:crosses val="autoZero"/>
        <c:crossBetween val="between"/>
      </c:valAx>
      <c:valAx>
        <c:axId val="131181952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marL="0" algn="ctr" rtl="0" eaLnBrk="1" latinLnBrk="0" hangingPunct="1">
              <a:lnSpc>
                <a:spcPct val="115000"/>
              </a:lnSpc>
              <a:spcAft>
                <a:spcPts val="0"/>
              </a:spcAft>
              <a:defRPr kumimoji="0" lang="ru-RU" sz="1400" b="1" i="0" u="none" strike="noStrike" kern="1200" baseline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pPr>
            <a:endParaRPr lang="ru-RU"/>
          </a:p>
        </c:txPr>
        <c:crossAx val="131200128"/>
        <c:crosses val="max"/>
        <c:crossBetween val="between"/>
      </c:valAx>
      <c:catAx>
        <c:axId val="1312001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1181952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accent1">
              <a:shade val="50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4763433670351967E-2"/>
          <c:y val="4.8596523920385708E-2"/>
          <c:w val="0.95206560432575249"/>
          <c:h val="0.81444338554209961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3.3684208808226784E-2"/>
                  <c:y val="4.98524157761719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3751411319778275E-17"/>
                  <c:y val="-5.51000384894532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0364371940992856E-2"/>
                  <c:y val="-3.67333589929688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4.4048580749219635E-2"/>
                  <c:y val="3.14857362796875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0"/>
                  <c:y val="-2.3614302209765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4.6639673734467854E-2"/>
                  <c:y val="2.88619249230469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2.5910929852483089E-3"/>
                  <c:y val="-3.67333589929687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3.3684208808226875E-2"/>
                  <c:y val="2.3614302209765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9.5005645279113099E-17"/>
                  <c:y val="-5.77238498460938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0"/>
                  <c:y val="-6.03476612027344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5.1821859704963332E-3"/>
                  <c:y val="-4.9852415776171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-1.2955464926242969E-3"/>
                  <c:y val="-5.77238498460938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6752">
                <a:noFill/>
              </a:ln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marL="0" algn="ctr" rtl="0" eaLnBrk="1" latinLnBrk="0" hangingPunct="1">
                  <a:lnSpc>
                    <a:spcPct val="115000"/>
                  </a:lnSpc>
                  <a:spcAft>
                    <a:spcPts val="0"/>
                  </a:spcAft>
                  <a:defRPr kumimoji="0" lang="ru-RU" sz="1400" b="1" i="0" u="none" strike="noStrike" kern="1200" baseline="0">
                    <a:solidFill>
                      <a:schemeClr val="tx2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trendline>
            <c:trendlineType val="linear"/>
            <c:dispRSqr val="0"/>
            <c:dispEq val="0"/>
          </c:trendline>
          <c:cat>
            <c:numRef>
              <c:f>Лист1!$A$2:$A$19</c:f>
              <c:numCache>
                <c:formatCode>General</c:formatCode>
                <c:ptCount val="18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</c:numCache>
            </c:numRef>
          </c:cat>
          <c:val>
            <c:numRef>
              <c:f>Лист1!$B$2:$B$19</c:f>
              <c:numCache>
                <c:formatCode>General</c:formatCode>
                <c:ptCount val="18"/>
                <c:pt idx="0">
                  <c:v>51.1</c:v>
                </c:pt>
                <c:pt idx="1">
                  <c:v>39.5</c:v>
                </c:pt>
                <c:pt idx="2">
                  <c:v>37.6</c:v>
                </c:pt>
                <c:pt idx="3">
                  <c:v>36</c:v>
                </c:pt>
                <c:pt idx="4">
                  <c:v>28.58</c:v>
                </c:pt>
                <c:pt idx="5">
                  <c:v>19.600000000000001</c:v>
                </c:pt>
                <c:pt idx="6">
                  <c:v>16.77</c:v>
                </c:pt>
                <c:pt idx="7">
                  <c:v>9.56</c:v>
                </c:pt>
                <c:pt idx="8">
                  <c:v>7.9</c:v>
                </c:pt>
                <c:pt idx="9">
                  <c:v>4.3</c:v>
                </c:pt>
                <c:pt idx="10">
                  <c:v>6.6</c:v>
                </c:pt>
                <c:pt idx="11">
                  <c:v>5.7</c:v>
                </c:pt>
                <c:pt idx="12">
                  <c:v>3.6</c:v>
                </c:pt>
                <c:pt idx="13">
                  <c:v>1.59</c:v>
                </c:pt>
                <c:pt idx="14">
                  <c:v>1.6</c:v>
                </c:pt>
                <c:pt idx="15">
                  <c:v>1.3</c:v>
                </c:pt>
                <c:pt idx="16">
                  <c:v>1.1000000000000001</c:v>
                </c:pt>
                <c:pt idx="17">
                  <c:v>0.3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2042112"/>
        <c:axId val="130299008"/>
      </c:lineChart>
      <c:catAx>
        <c:axId val="132042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6689">
            <a:noFill/>
          </a:ln>
        </c:spPr>
        <c:txPr>
          <a:bodyPr rot="-60000000" spcFirstLastPara="1" vertOverflow="ellipsis" vert="horz" wrap="square" anchor="ctr" anchorCtr="1"/>
          <a:lstStyle/>
          <a:p>
            <a:pPr marL="0" algn="ctr" rtl="0" eaLnBrk="1" latinLnBrk="0" hangingPunct="1">
              <a:lnSpc>
                <a:spcPct val="115000"/>
              </a:lnSpc>
              <a:spcAft>
                <a:spcPts val="0"/>
              </a:spcAft>
              <a:defRPr kumimoji="0" lang="ru-RU" sz="1400" b="1" i="0" u="none" strike="noStrike" kern="1200" baseline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pPr>
            <a:endParaRPr lang="ru-RU"/>
          </a:p>
        </c:txPr>
        <c:crossAx val="130299008"/>
        <c:crosses val="autoZero"/>
        <c:auto val="1"/>
        <c:lblAlgn val="ctr"/>
        <c:lblOffset val="100"/>
        <c:noMultiLvlLbl val="0"/>
      </c:catAx>
      <c:valAx>
        <c:axId val="130299008"/>
        <c:scaling>
          <c:orientation val="minMax"/>
          <c:min val="0"/>
        </c:scaling>
        <c:delete val="0"/>
        <c:axPos val="l"/>
        <c:majorGridlines>
          <c:spPr>
            <a:ln w="10019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ln w="6689">
            <a:noFill/>
          </a:ln>
        </c:spPr>
        <c:txPr>
          <a:bodyPr rot="-60000000" spcFirstLastPara="1" vertOverflow="ellipsis" vert="horz" wrap="square" anchor="ctr" anchorCtr="1"/>
          <a:lstStyle/>
          <a:p>
            <a:pPr marL="0" algn="ctr" rtl="0" eaLnBrk="1" latinLnBrk="0" hangingPunct="1">
              <a:lnSpc>
                <a:spcPct val="115000"/>
              </a:lnSpc>
              <a:spcAft>
                <a:spcPts val="0"/>
              </a:spcAft>
              <a:defRPr kumimoji="0" lang="ru-RU" sz="1400" b="1" i="0" u="none" strike="noStrike" kern="1200" baseline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pPr>
            <a:endParaRPr lang="ru-RU"/>
          </a:p>
        </c:txPr>
        <c:crossAx val="132042112"/>
        <c:crosses val="autoZero"/>
        <c:crossBetween val="between"/>
      </c:valAx>
      <c:spPr>
        <a:noFill/>
        <a:ln w="10032">
          <a:solidFill>
            <a:schemeClr val="tx1"/>
          </a:solidFill>
        </a:ln>
        <a:effectLst>
          <a:softEdge rad="0"/>
        </a:effectLst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A804FC-FF22-4386-92C2-08FC10A33AFD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5BD9F-6D2A-46E2-85CC-302836923D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477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92555-7039-4B84-B1BA-3CA29AFDA1AC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712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C5AEE-1259-49B6-88FF-80D9BC93506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091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6058E-EA69-44F9-A949-0E136B7B29E1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341B5-415D-40B6-AC51-00DFB495A6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02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6058E-EA69-44F9-A949-0E136B7B29E1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341B5-415D-40B6-AC51-00DFB495A6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88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6058E-EA69-44F9-A949-0E136B7B29E1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341B5-415D-40B6-AC51-00DFB495A6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6007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362200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362200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609600" y="4114800"/>
            <a:ext cx="10972800" cy="2362200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D8F17-90D1-49A7-9017-FCAB162BAD7D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09.11.2022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C6F54-CA4F-4ADF-B803-FD556FEE5DE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167482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09.11.2022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6710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09.11.2022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569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09.11.2022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175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09.11.2022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540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09.11.2022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6236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09.11.2022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5368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09.11.2022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830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6058E-EA69-44F9-A949-0E136B7B29E1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341B5-415D-40B6-AC51-00DFB495A6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6378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09.11.2022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255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09.11.2022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9160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09.11.2022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3254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09.11.2022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113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6058E-EA69-44F9-A949-0E136B7B29E1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341B5-415D-40B6-AC51-00DFB495A6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41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6058E-EA69-44F9-A949-0E136B7B29E1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341B5-415D-40B6-AC51-00DFB495A6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491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6058E-EA69-44F9-A949-0E136B7B29E1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341B5-415D-40B6-AC51-00DFB495A6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764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6058E-EA69-44F9-A949-0E136B7B29E1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341B5-415D-40B6-AC51-00DFB495A6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241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6058E-EA69-44F9-A949-0E136B7B29E1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341B5-415D-40B6-AC51-00DFB495A6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98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6058E-EA69-44F9-A949-0E136B7B29E1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341B5-415D-40B6-AC51-00DFB495A6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503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6058E-EA69-44F9-A949-0E136B7B29E1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341B5-415D-40B6-AC51-00DFB495A6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497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6058E-EA69-44F9-A949-0E136B7B29E1}" type="datetimeFigureOut">
              <a:rPr lang="ru-RU" smtClean="0"/>
              <a:t>09.11.2022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341B5-415D-40B6-AC51-00DFB495A6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652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09.11.2022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528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Excel_97-2003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9.png"/><Relationship Id="rId4" Type="http://schemas.openxmlformats.org/officeDocument/2006/relationships/image" Target="../media/image3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hyperlink" Target="https://ru.wikipedia.org/wiki/%D0%97%D0%B4%D0%BE%D1%80%D0%BE%D0%B2%D1%8B%D0%B9_%D0%BE%D0%B1%D1%80%D0%B0%D0%B7_%D0%B6%D0%B8%D0%B7%D0%BD%D0%B8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97%D0%B4%D1%80%D0%B0%D0%B2%D0%BE%D0%BE%D1%85%D1%80%D0%B0%D0%BD%D0%B5%D0%BD%D0%B8%D0%B5" TargetMode="External"/><Relationship Id="rId5" Type="http://schemas.openxmlformats.org/officeDocument/2006/relationships/hyperlink" Target="https://ru.wikipedia.org/w/index.php?title=%D0%9C%D0%B5%D0%B4%D0%B8%D1%86%D0%B8%D0%BD%D1%81%D0%BA%D0%B0%D1%8F_%D1%81%D1%82%D0%B0%D1%82%D0%B8%D1%81%D1%82%D0%B8%D0%BA%D0%B0&amp;action=edit&amp;redlink=1" TargetMode="External"/><Relationship Id="rId4" Type="http://schemas.openxmlformats.org/officeDocument/2006/relationships/hyperlink" Target="https://ru.wikipedia.org/wiki/%D0%9C%D0%B5%D0%B4%D0%B8%D1%86%D0%B8%D0%BD%D0%B0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F%D0%B8%D1%82%D1%8C%D0%B5%D0%B2%D0%BE%D0%B9_%D1%80%D0%B5%D0%B6%D0%B8%D0%BC" TargetMode="External"/><Relationship Id="rId13" Type="http://schemas.openxmlformats.org/officeDocument/2006/relationships/hyperlink" Target="https://ru.wikipedia.org/wiki/%D0%97%D0%B0%D0%BA%D0%BE%D0%BD_(%D0%BF%D1%80%D0%B0%D0%B2%D0%BE)" TargetMode="External"/><Relationship Id="rId3" Type="http://schemas.openxmlformats.org/officeDocument/2006/relationships/hyperlink" Target="https://ru.wikipedia.org/wiki/%D0%97%D0%B4%D0%BE%D1%80%D0%BE%D0%B2%D1%8C%D0%B5" TargetMode="External"/><Relationship Id="rId7" Type="http://schemas.openxmlformats.org/officeDocument/2006/relationships/hyperlink" Target="https://ru.wikipedia.org/wiki/%D0%9F%D0%B8%D1%89%D0%B0" TargetMode="External"/><Relationship Id="rId12" Type="http://schemas.openxmlformats.org/officeDocument/2006/relationships/hyperlink" Target="https://ru.wikipedia.org/wiki/%D0%AD%D0%BA%D0%BE%D0%BD%D0%BE%D0%BC%D0%B8%D0%BA%D0%B0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9E%D0%B1%D1%83%D0%B2%D1%8C" TargetMode="External"/><Relationship Id="rId11" Type="http://schemas.openxmlformats.org/officeDocument/2006/relationships/hyperlink" Target="https://ru.wikipedia.org/wiki/%D0%A1%D0%BE%D1%86%D0%B8%D0%B0%D0%BB%D1%8C%D0%BD%D0%B0%D1%8F_%D0%B7%D0%B0%D1%89%D0%B8%D1%82%D0%B0" TargetMode="External"/><Relationship Id="rId5" Type="http://schemas.openxmlformats.org/officeDocument/2006/relationships/hyperlink" Target="https://ru.wikipedia.org/wiki/%D0%9E%D0%B4%D0%B5%D0%B6%D0%B4%D0%B0" TargetMode="External"/><Relationship Id="rId15" Type="http://schemas.openxmlformats.org/officeDocument/2006/relationships/hyperlink" Target="https://ru.wikipedia.org/wiki/%D0%A1%D0%B0%D0%BD%D0%B8%D1%82%D0%B0%D1%80%D0%B8%D1%8F" TargetMode="External"/><Relationship Id="rId10" Type="http://schemas.openxmlformats.org/officeDocument/2006/relationships/hyperlink" Target="https://ru.wikipedia.org/wiki/%D0%A4%D0%B8%D0%B7%D0%BA%D1%83%D0%BB%D1%8C%D1%82%D1%83%D1%80%D0%B0" TargetMode="External"/><Relationship Id="rId4" Type="http://schemas.openxmlformats.org/officeDocument/2006/relationships/hyperlink" Target="https://ru.wikipedia.org/wiki/%D0%9B%D0%B8%D1%87%D0%BD%D0%B0%D1%8F_%D0%B3%D0%B8%D0%B3%D0%B8%D0%B5%D0%BD%D0%B0" TargetMode="External"/><Relationship Id="rId9" Type="http://schemas.openxmlformats.org/officeDocument/2006/relationships/hyperlink" Target="https://ru.wikipedia.org/wiki/%D0%A2%D1%80%D1%83%D0%B4" TargetMode="External"/><Relationship Id="rId14" Type="http://schemas.openxmlformats.org/officeDocument/2006/relationships/hyperlink" Target="https://ru.wikipedia.org/wiki/%D0%92%D0%BE%D1%81%D0%BF%D0%B8%D1%82%D0%B0%D0%BD%D0%B8%D0%B5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5916" t="9852" r="37750" b="18445"/>
          <a:stretch/>
        </p:blipFill>
        <p:spPr>
          <a:xfrm>
            <a:off x="63276" y="368808"/>
            <a:ext cx="4009883" cy="61417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42796" y="231495"/>
            <a:ext cx="79055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УПРАВЛЕНИЕ ФЕДЕРАЛЬНОЙ СЛУЖБЫ ПО НАДЗОРУ 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В СФЕРЕ ЗАЩИТЫ ПРАВ ПОТРЕБИТЕЛЕЙ И БЛАГОПОЛУЧИЯ ЧЕЛОВЕКА 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ПО КЕМЕРОВСКОЙ ОБЛАСТИ-КУЗБАССУ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32456" y="1282283"/>
            <a:ext cx="68174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</a:rPr>
              <a:t>ФБУЗ «Центр гигиены и эпидемиологии в Кемеровской области-Кузбассе»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14099" y="2363848"/>
            <a:ext cx="74488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Санитарная служба -   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100 </a:t>
            </a:r>
            <a:r>
              <a:rPr lang="ru-RU" sz="3600" b="1" dirty="0">
                <a:solidFill>
                  <a:srgbClr val="C00000"/>
                </a:solidFill>
              </a:rPr>
              <a:t>лет на страже </a:t>
            </a:r>
            <a:r>
              <a:rPr lang="ru-RU" sz="3600" b="1" dirty="0" smtClean="0">
                <a:solidFill>
                  <a:srgbClr val="C00000"/>
                </a:solidFill>
              </a:rPr>
              <a:t>охраны 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здоровья населения !!!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57600" y="4364042"/>
            <a:ext cx="82417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</a:rPr>
              <a:t>ФГБОУ ВО </a:t>
            </a:r>
            <a:r>
              <a:rPr lang="ru-RU" sz="2000" b="1" dirty="0">
                <a:solidFill>
                  <a:srgbClr val="7030A0"/>
                </a:solidFill>
              </a:rPr>
              <a:t>"Кемеровский государственный медицинский </a:t>
            </a:r>
            <a:r>
              <a:rPr lang="ru-RU" sz="2000" b="1" dirty="0" smtClean="0">
                <a:solidFill>
                  <a:srgbClr val="7030A0"/>
                </a:solidFill>
              </a:rPr>
              <a:t>университет</a:t>
            </a:r>
            <a:r>
              <a:rPr lang="ru-RU" sz="2000" b="1" dirty="0" smtClean="0">
                <a:solidFill>
                  <a:srgbClr val="7030A0"/>
                </a:solidFill>
              </a:rPr>
              <a:t>» Минздрава России</a:t>
            </a:r>
            <a:endParaRPr lang="ru-RU" sz="2000" b="1" dirty="0" smtClean="0">
              <a:solidFill>
                <a:srgbClr val="7030A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7030A0"/>
                </a:solidFill>
              </a:rPr>
              <a:t>Медико-профилактический факультет – 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</a:rPr>
              <a:t>«Кузница кадров» санитарной службы</a:t>
            </a:r>
            <a:r>
              <a:rPr lang="ru-RU" sz="2000" b="1" dirty="0" smtClean="0">
                <a:solidFill>
                  <a:srgbClr val="7030A0"/>
                </a:solidFill>
              </a:rPr>
              <a:t>!!!</a:t>
            </a:r>
          </a:p>
          <a:p>
            <a:pPr algn="ctr"/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182930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ds05.infourok.ru/uploads/ex/0919/000a4248-1fd3b79f/img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265" y="127228"/>
            <a:ext cx="6985907" cy="523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4884823" cy="1600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432959"/>
            <a:ext cx="5900057" cy="44250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488668"/>
            <a:ext cx="59871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5257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5600" y="112396"/>
            <a:ext cx="3622040" cy="20373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1" y="0"/>
            <a:ext cx="4884823" cy="1600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474" y="1801189"/>
            <a:ext cx="7658788" cy="48282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5760" y="5013960"/>
            <a:ext cx="2895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Выноска со стрелкой влево 7"/>
          <p:cNvSpPr/>
          <p:nvPr/>
        </p:nvSpPr>
        <p:spPr>
          <a:xfrm>
            <a:off x="7975600" y="2454127"/>
            <a:ext cx="4079240" cy="4190515"/>
          </a:xfrm>
          <a:prstGeom prst="leftArrowCallou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9479280" y="2804160"/>
            <a:ext cx="25755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Города-участники Федерального проекта </a:t>
            </a:r>
          </a:p>
          <a:p>
            <a:r>
              <a:rPr lang="ru-RU" sz="2400" b="1" dirty="0" smtClean="0"/>
              <a:t>«Чистый воздух», в которых планируется снижение выбросов </a:t>
            </a:r>
          </a:p>
          <a:p>
            <a:r>
              <a:rPr lang="ru-RU" sz="2400" b="1" dirty="0" smtClean="0"/>
              <a:t>на 20 %</a:t>
            </a:r>
            <a:endParaRPr lang="ru-RU" sz="24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13361" y="5266944"/>
            <a:ext cx="441959" cy="1377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785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13361" y="1600200"/>
            <a:ext cx="11530738" cy="3387889"/>
          </a:xfrm>
        </p:spPr>
        <p:txBody>
          <a:bodyPr>
            <a:norm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2200" b="1" dirty="0" smtClean="0">
                <a:latin typeface="Times New Roman"/>
                <a:ea typeface="Calibri"/>
              </a:rPr>
              <a:t>ФБУЗ </a:t>
            </a:r>
            <a:r>
              <a:rPr lang="ru-RU" sz="2200" b="1" dirty="0">
                <a:latin typeface="Times New Roman"/>
                <a:ea typeface="Calibri"/>
              </a:rPr>
              <a:t>«</a:t>
            </a:r>
            <a:r>
              <a:rPr lang="ru-RU" sz="2200" b="1" dirty="0" err="1">
                <a:latin typeface="Times New Roman"/>
                <a:ea typeface="Calibri"/>
              </a:rPr>
              <a:t>ЦГиЭКО</a:t>
            </a:r>
            <a:r>
              <a:rPr lang="ru-RU" sz="2200" b="1" dirty="0">
                <a:latin typeface="Times New Roman"/>
                <a:ea typeface="Calibri"/>
              </a:rPr>
              <a:t>» </a:t>
            </a:r>
            <a:r>
              <a:rPr lang="ru-RU" sz="2200" b="1" dirty="0" smtClean="0">
                <a:latin typeface="Times New Roman"/>
                <a:ea typeface="Calibri"/>
              </a:rPr>
              <a:t>проводит лабораторный контроль </a:t>
            </a:r>
            <a:r>
              <a:rPr lang="ru-RU" sz="2200" b="1" dirty="0">
                <a:latin typeface="Times New Roman"/>
                <a:ea typeface="Calibri"/>
              </a:rPr>
              <a:t>качества атмосферного воздуха </a:t>
            </a:r>
            <a:r>
              <a:rPr lang="ru-RU" sz="2200" b="1" dirty="0" smtClean="0">
                <a:latin typeface="Times New Roman"/>
                <a:ea typeface="Calibri"/>
              </a:rPr>
              <a:t>в городах Кузбасса, </a:t>
            </a:r>
            <a:r>
              <a:rPr lang="ru-RU" sz="2200" b="1" dirty="0">
                <a:latin typeface="Times New Roman"/>
                <a:ea typeface="Calibri"/>
              </a:rPr>
              <a:t>в рамках социально-гигиенического </a:t>
            </a:r>
            <a:r>
              <a:rPr lang="ru-RU" sz="2200" b="1" dirty="0" smtClean="0">
                <a:latin typeface="Times New Roman"/>
                <a:ea typeface="Calibri"/>
              </a:rPr>
              <a:t>мониторинга.</a:t>
            </a:r>
          </a:p>
          <a:p>
            <a:pPr indent="449580" algn="just">
              <a:spcAft>
                <a:spcPts val="0"/>
              </a:spcAft>
            </a:pPr>
            <a:r>
              <a:rPr lang="ru-RU" sz="2200" dirty="0" smtClean="0">
                <a:latin typeface="Times New Roman"/>
                <a:ea typeface="Times New Roman"/>
              </a:rPr>
              <a:t>В атмосферном воздухе определяются следующие вещества: </a:t>
            </a:r>
            <a:r>
              <a:rPr lang="ru-RU" sz="2200" dirty="0">
                <a:latin typeface="Times New Roman"/>
                <a:ea typeface="Times New Roman"/>
              </a:rPr>
              <a:t>- взвешенные вещества, - сажа, - диоксид азота, - фенол, -сероводород, - оксид углерода, - сера диоксид, - формальдегид, - </a:t>
            </a:r>
            <a:r>
              <a:rPr lang="ru-RU" sz="2200" dirty="0" err="1">
                <a:latin typeface="Times New Roman"/>
                <a:ea typeface="Times New Roman"/>
              </a:rPr>
              <a:t>гидрофторид</a:t>
            </a:r>
            <a:r>
              <a:rPr lang="ru-RU" sz="2200" dirty="0">
                <a:latin typeface="Times New Roman"/>
                <a:ea typeface="Times New Roman"/>
              </a:rPr>
              <a:t>, - </a:t>
            </a:r>
            <a:r>
              <a:rPr lang="ru-RU" sz="2200" dirty="0" err="1">
                <a:latin typeface="Times New Roman"/>
                <a:ea typeface="Times New Roman"/>
              </a:rPr>
              <a:t>гидроцианид</a:t>
            </a:r>
            <a:r>
              <a:rPr lang="ru-RU" sz="2200" dirty="0">
                <a:latin typeface="Times New Roman"/>
                <a:ea typeface="Times New Roman"/>
              </a:rPr>
              <a:t>, - бенз(а)пирен, - марганец и его соединения, -бензол, - нафталин,  - алюминий </a:t>
            </a:r>
            <a:r>
              <a:rPr lang="ru-RU" sz="2200" dirty="0" err="1">
                <a:latin typeface="Times New Roman"/>
                <a:ea typeface="Times New Roman"/>
              </a:rPr>
              <a:t>триоксид</a:t>
            </a:r>
            <a:r>
              <a:rPr lang="ru-RU" sz="2200" dirty="0">
                <a:latin typeface="Times New Roman"/>
                <a:ea typeface="Times New Roman"/>
              </a:rPr>
              <a:t>,</a:t>
            </a:r>
            <a:r>
              <a:rPr lang="ru-RU" sz="2200" b="1" dirty="0">
                <a:latin typeface="Times New Roman"/>
                <a:ea typeface="Times New Roman"/>
              </a:rPr>
              <a:t> </a:t>
            </a:r>
            <a:r>
              <a:rPr lang="ru-RU" sz="2200" dirty="0">
                <a:latin typeface="Times New Roman"/>
                <a:ea typeface="Times New Roman"/>
              </a:rPr>
              <a:t>аммиак,  взвешенные вещества PM 2.5,  взвешенные вещества PM </a:t>
            </a:r>
            <a:r>
              <a:rPr lang="ru-RU" sz="2200" dirty="0" smtClean="0">
                <a:latin typeface="Times New Roman"/>
                <a:ea typeface="Times New Roman"/>
              </a:rPr>
              <a:t>10 и др.</a:t>
            </a:r>
            <a:endParaRPr lang="ru-RU" sz="2200" dirty="0">
              <a:latin typeface="Times New Roman"/>
              <a:ea typeface="Times New Roman"/>
            </a:endParaRPr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158" y="4323859"/>
            <a:ext cx="3966633" cy="2264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23" y="4377142"/>
            <a:ext cx="3192873" cy="2264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1" y="0"/>
            <a:ext cx="4884823" cy="16002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7701" y="4401740"/>
            <a:ext cx="3684299" cy="207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94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807" y="237264"/>
            <a:ext cx="10972800" cy="1252728"/>
          </a:xfrm>
        </p:spPr>
        <p:txBody>
          <a:bodyPr>
            <a:no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000" b="1" dirty="0">
                <a:solidFill>
                  <a:schemeClr val="bg1"/>
                </a:solidFill>
                <a:latin typeface="Times New Roman"/>
                <a:ea typeface="Calibri"/>
              </a:rPr>
              <a:t>Для </a:t>
            </a:r>
            <a:r>
              <a:rPr lang="ru-RU" sz="2000" b="1" dirty="0" smtClean="0">
                <a:solidFill>
                  <a:schemeClr val="bg1"/>
                </a:solidFill>
                <a:latin typeface="Times New Roman"/>
                <a:ea typeface="Calibri"/>
              </a:rPr>
              <a:t>проведения исследований ИЛЦ ФБУЗ </a:t>
            </a:r>
            <a:r>
              <a:rPr lang="ru-RU" sz="2000" b="1" dirty="0">
                <a:solidFill>
                  <a:schemeClr val="bg1"/>
                </a:solidFill>
                <a:latin typeface="Times New Roman"/>
                <a:ea typeface="Calibri"/>
              </a:rPr>
              <a:t>«Центр гигиены и эпидемиологии в Кемеровской </a:t>
            </a:r>
            <a:r>
              <a:rPr lang="ru-RU" sz="2000" b="1" dirty="0" smtClean="0">
                <a:solidFill>
                  <a:schemeClr val="bg1"/>
                </a:solidFill>
                <a:latin typeface="Times New Roman"/>
                <a:ea typeface="Calibri"/>
              </a:rPr>
              <a:t>области-Кузбассе» использует современное высокотехнологическое оборудование</a:t>
            </a:r>
            <a:r>
              <a:rPr lang="ru-RU" sz="2000" dirty="0" smtClean="0">
                <a:solidFill>
                  <a:schemeClr val="bg1"/>
                </a:solidFill>
                <a:latin typeface="Times New Roman"/>
                <a:ea typeface="Calibri"/>
              </a:rPr>
              <a:t>:</a:t>
            </a: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</a:rPr>
            </a:b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Users\osnova_mv\Downloads\20200922_1058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29" y="1379772"/>
            <a:ext cx="4027115" cy="226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osnova_mv\Downloads\20200925_1200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983" y="2852939"/>
            <a:ext cx="2085173" cy="208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osnova_mv\Downloads\20200922_1056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2" y="3895522"/>
            <a:ext cx="4139580" cy="232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osnova_mv\Downloads\20200922_11165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122" y="4764572"/>
            <a:ext cx="3258276" cy="183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osnova_mv\Downloads\IMG-20200923-WA000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983" y="1379772"/>
            <a:ext cx="2085173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5952312"/>
            <a:ext cx="2784309" cy="905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4881946"/>
              </p:ext>
            </p:extLst>
          </p:nvPr>
        </p:nvGraphicFramePr>
        <p:xfrm>
          <a:off x="6751398" y="1187669"/>
          <a:ext cx="5257721" cy="58336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57721"/>
              </a:tblGrid>
              <a:tr h="775862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Атомно-эмиссионный спектрометр с индуктивно-связанной плазмой, модель ICPE-9820, товарный знак </a:t>
                      </a:r>
                      <a:r>
                        <a:rPr lang="ru-RU" sz="1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Shimadzu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11" marR="76411" marT="8490" marB="0"/>
                </a:tc>
              </a:tr>
              <a:tr h="514200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Микроволновая система </a:t>
                      </a:r>
                      <a:r>
                        <a:rPr lang="ru-RU" sz="1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пробоподготовки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модель MDS-15, производитель </a:t>
                      </a:r>
                      <a:r>
                        <a:rPr lang="ru-RU" sz="1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Sineo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11" marR="76411" marT="8490" marB="0"/>
                </a:tc>
              </a:tr>
              <a:tr h="775862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 аппаратно-программный для медицинских исследований на базе хроматографа ''</a:t>
                      </a:r>
                      <a:r>
                        <a:rPr lang="ru-RU" sz="1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Хроматэк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Кристалл 5000''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11" marR="76411" marT="8490" marB="0"/>
                </a:tc>
              </a:tr>
              <a:tr h="775862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Хроматограф жидкостный ЛЮМАХРОМ с </a:t>
                      </a:r>
                      <a:r>
                        <a:rPr lang="ru-RU" sz="1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флуориметрическим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ФЛД 2420 и спектрофотометрическим детекторами в комплекте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11" marR="76411" marT="8490" marB="0"/>
                </a:tc>
              </a:tr>
              <a:tr h="514200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Анализатор пыли, </a:t>
                      </a:r>
                      <a:r>
                        <a:rPr lang="ru-RU" sz="1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DustTrak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модель 8533 с внешним насосом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11" marR="76411" marT="8490" marB="0"/>
                </a:tc>
              </a:tr>
              <a:tr h="514200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Аналитический комплекс на базе хроматографа жидкостного, </a:t>
                      </a:r>
                      <a:r>
                        <a:rPr lang="ru-RU" sz="16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JETchrom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11" marR="76411" marT="8490" marB="0"/>
                </a:tc>
              </a:tr>
              <a:tr h="257248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Метеостанции, М-49М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11" marR="76411" marT="8490" marB="0"/>
                </a:tc>
              </a:tr>
              <a:tr h="514200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Хроматограф портативный газовый ФГХ-1-2 (КК) в ударопрочном корпусе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11" marR="76411" marT="8490" marB="0"/>
                </a:tc>
              </a:tr>
              <a:tr h="257248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Газоанализатора переносных ГАНК-4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11" marR="76411" marT="8490" marB="0"/>
                </a:tc>
              </a:tr>
              <a:tr h="514200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Газоанализатора для атмосферного воздуха ЭЛАН плюс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11" marR="76411" marT="8490" marB="0"/>
                </a:tc>
              </a:tr>
              <a:tr h="257248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Переносных газоанализатора  (ЭКОЛАБ-АР)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11" marR="76411" marT="849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938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543550" y="485934"/>
            <a:ext cx="61143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Деятельность вирусологической лаборатории </a:t>
            </a:r>
            <a:endParaRPr lang="ru-RU" sz="16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eaLnBrk="0" hangingPunct="0"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ИЛЦ </a:t>
            </a:r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ФБУЗ «Центра гигиены и эпидемиологии в Кемеровской области» в целях недопущения распространения новой </a:t>
            </a:r>
            <a:r>
              <a:rPr lang="ru-RU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коронавирусной</a:t>
            </a:r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инфекции  </a:t>
            </a:r>
            <a:endParaRPr lang="ru-RU" sz="16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quarter" idx="1"/>
          </p:nvPr>
        </p:nvSpPr>
        <p:spPr>
          <a:xfrm>
            <a:off x="5543550" y="1348353"/>
            <a:ext cx="6648454" cy="5393020"/>
          </a:xfrm>
        </p:spPr>
        <p:txBody>
          <a:bodyPr>
            <a:normAutofit/>
          </a:bodyPr>
          <a:lstStyle/>
          <a:p>
            <a:endParaRPr lang="ru-RU" sz="2000" dirty="0" smtClean="0"/>
          </a:p>
          <a:p>
            <a:endParaRPr lang="ru-RU" sz="2000" dirty="0"/>
          </a:p>
          <a:p>
            <a:r>
              <a:rPr lang="ru-RU" sz="2000" dirty="0" smtClean="0"/>
              <a:t>В январе </a:t>
            </a:r>
            <a:r>
              <a:rPr lang="ru-RU" sz="2000" dirty="0"/>
              <a:t>2020 года </a:t>
            </a:r>
            <a:r>
              <a:rPr lang="ru-RU" sz="2000" dirty="0" smtClean="0"/>
              <a:t>вирусологическая </a:t>
            </a:r>
            <a:r>
              <a:rPr lang="ru-RU" sz="2000" dirty="0"/>
              <a:t>лаборатория Центра гигиены и эпидемиологии </a:t>
            </a:r>
            <a:r>
              <a:rPr lang="ru-RU" sz="2000" b="1" dirty="0"/>
              <a:t>первой в Кузбассе </a:t>
            </a:r>
            <a:r>
              <a:rPr lang="ru-RU" sz="2000" dirty="0"/>
              <a:t>приступила к диагностике </a:t>
            </a:r>
            <a:r>
              <a:rPr lang="ru-RU" sz="2000" dirty="0" err="1"/>
              <a:t>коронавирусной</a:t>
            </a:r>
            <a:r>
              <a:rPr lang="ru-RU" sz="2000" dirty="0"/>
              <a:t> инфекции (исследованию контактных и секционного материала). </a:t>
            </a:r>
            <a:endParaRPr lang="ru-RU" sz="2000" dirty="0" smtClean="0"/>
          </a:p>
          <a:p>
            <a:r>
              <a:rPr lang="ru-RU" sz="2000" dirty="0"/>
              <a:t>Была обеспечена </a:t>
            </a:r>
            <a:r>
              <a:rPr lang="ru-RU" sz="2000" b="1" dirty="0"/>
              <a:t>круглосуточная готовность </a:t>
            </a:r>
            <a:r>
              <a:rPr lang="ru-RU" sz="2000" dirty="0"/>
              <a:t>вирусологической лаборатории к приему </a:t>
            </a:r>
            <a:r>
              <a:rPr lang="ru-RU" sz="2000" dirty="0" smtClean="0"/>
              <a:t>материала</a:t>
            </a:r>
          </a:p>
          <a:p>
            <a:r>
              <a:rPr lang="ru-RU" sz="2000" dirty="0" smtClean="0"/>
              <a:t>Вирусологическая </a:t>
            </a:r>
            <a:r>
              <a:rPr lang="ru-RU" sz="2000" dirty="0"/>
              <a:t>лаборатория Центра гигиены и эпидемиологии</a:t>
            </a:r>
            <a:r>
              <a:rPr lang="ru-RU" sz="2000" b="1" dirty="0"/>
              <a:t> </a:t>
            </a:r>
            <a:r>
              <a:rPr lang="ru-RU" sz="2000" b="1" dirty="0" smtClean="0"/>
              <a:t>одна </a:t>
            </a:r>
            <a:r>
              <a:rPr lang="ru-RU" sz="2000" b="1" dirty="0"/>
              <a:t>из первых </a:t>
            </a:r>
            <a:r>
              <a:rPr lang="ru-RU" sz="2000" b="1" dirty="0" smtClean="0"/>
              <a:t>лаборатории</a:t>
            </a:r>
            <a:r>
              <a:rPr lang="ru-RU" sz="2000" dirty="0" smtClean="0"/>
              <a:t> </a:t>
            </a:r>
            <a:r>
              <a:rPr lang="ru-RU" sz="2000" b="1" dirty="0" smtClean="0"/>
              <a:t>в России</a:t>
            </a:r>
            <a:r>
              <a:rPr lang="ru-RU" sz="2000" dirty="0" smtClean="0"/>
              <a:t>, приступила к  исследованиям </a:t>
            </a:r>
            <a:r>
              <a:rPr lang="ru-RU" sz="2000" dirty="0"/>
              <a:t>без подтверждения результатов исследований на </a:t>
            </a:r>
            <a:r>
              <a:rPr lang="ru-RU" sz="2000" dirty="0" smtClean="0"/>
              <a:t>COVID-19</a:t>
            </a:r>
          </a:p>
          <a:p>
            <a:r>
              <a:rPr lang="ru-RU" sz="2000" dirty="0"/>
              <a:t>Под методическим руководством Центра гигиены и эпидемиологии в Кузбассе на базе медицинских организаций </a:t>
            </a:r>
            <a:r>
              <a:rPr lang="ru-RU" sz="2000" b="1" dirty="0"/>
              <a:t>открыты 20 лабораторий</a:t>
            </a:r>
            <a:r>
              <a:rPr lang="ru-RU" sz="2000" dirty="0"/>
              <a:t>, проводящих исследования на COVID-19 методом ПЦР</a:t>
            </a:r>
          </a:p>
          <a:p>
            <a:endParaRPr lang="ru-RU" sz="2000" dirty="0"/>
          </a:p>
        </p:txBody>
      </p:sp>
      <p:pic>
        <p:nvPicPr>
          <p:cNvPr id="1028" name="Picture 4" descr="C:\Users\osnova_mv\Downloads\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501" y="1240569"/>
            <a:ext cx="2489049" cy="268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osnova_mv\Downloads\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16" y="1052741"/>
            <a:ext cx="2592286" cy="288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79234\Desktop\Рисунок4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88140" y="3933060"/>
            <a:ext cx="3055410" cy="2164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C:\Users\osnova_mv\Downloads\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14" y="3501008"/>
            <a:ext cx="2592287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9705"/>
            <a:ext cx="3614161" cy="118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85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2956" y="1726623"/>
            <a:ext cx="9500461" cy="4891153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sz="2000" b="1" dirty="0" smtClean="0">
              <a:solidFill>
                <a:srgbClr val="00206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 algn="just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Ежегодно в Кемеровской области-Кузбассе регистрируется более 800 тыс. случаев заболевания инфекционными и паразитарными болезнями.</a:t>
            </a:r>
          </a:p>
          <a:p>
            <a:pPr marL="0" indent="0" algn="just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На страже санитарно-эпидемиологического благополучия населения Кузбасса стоят врачи-эпидемиологи, врачи-паразитологи ФБУЗ «Центр гигиены и эпидемиологии в Кемеровской области-Кузбассе».</a:t>
            </a:r>
          </a:p>
          <a:p>
            <a:pPr marL="0" indent="0" algn="just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Благодаря выполнению задач поставленных перед ними, за последние 20-10 лет, во многом благодаря организации высокого охвата населения прививками, </a:t>
            </a:r>
            <a:r>
              <a:rPr lang="ru-RU" sz="2000" b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удалось</a:t>
            </a:r>
            <a:r>
              <a:rPr lang="ru-RU" sz="2000" b="1" dirty="0" smtClean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снизить уровень заболеваемости гепатитом В, гриппом; ликвидировать краснуху, корь, дифтерию, полиомиелит.</a:t>
            </a:r>
          </a:p>
          <a:p>
            <a:pPr marL="0" indent="0" algn="just">
              <a:buNone/>
            </a:pPr>
            <a:r>
              <a:rPr lang="ru-RU" sz="2000" b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Б</a:t>
            </a:r>
            <a:r>
              <a:rPr lang="ru-RU" sz="2000" b="1" dirty="0" smtClean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лагодаря организации профилактических мероприятий среди населения и на </a:t>
            </a:r>
            <a:r>
              <a:rPr lang="ru-RU" sz="2000" b="1" dirty="0" err="1" smtClean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эпидемически</a:t>
            </a:r>
            <a:r>
              <a:rPr lang="ru-RU" sz="2000" b="1" dirty="0" smtClean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важных объектах Кузбасса достигнуто значительное снижение заболеваемости населения сальмонеллезом, туберкулезом, псевдотуберкулезом, чесоткой, педикулезом.  </a:t>
            </a:r>
          </a:p>
          <a:p>
            <a:pPr marL="0" indent="0" algn="just">
              <a:buNone/>
            </a:pPr>
            <a:endParaRPr lang="ru-RU" sz="1900" b="1" dirty="0">
              <a:solidFill>
                <a:srgbClr val="00206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 algn="just">
              <a:buNone/>
            </a:pPr>
            <a:endParaRPr lang="ru-RU" sz="1900" b="1" dirty="0" smtClean="0">
              <a:solidFill>
                <a:srgbClr val="00206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979"/>
            <a:ext cx="4685140" cy="154064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3417" y="4986748"/>
            <a:ext cx="2288583" cy="187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0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969702" y="105889"/>
            <a:ext cx="8968298" cy="716280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Заболеваемость гриппом в Кемеровской области за 2009 - 2018 </a:t>
            </a:r>
            <a:r>
              <a:rPr lang="ru-RU" sz="1600" b="1" dirty="0" err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г.г</a:t>
            </a:r>
            <a:r>
              <a:rPr lang="ru-RU" sz="1600" b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</a:t>
            </a:r>
            <a:r>
              <a:rPr lang="ru-RU" sz="1600" b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0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/</a:t>
            </a:r>
            <a:r>
              <a:rPr lang="ru-RU" sz="1600" b="1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0000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ru-RU" sz="1600" b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1600" b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 охват вакцинацией против гриппа (%)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75833" y="5311140"/>
            <a:ext cx="10725990" cy="47244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83232C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За </a:t>
            </a:r>
            <a:r>
              <a:rPr lang="ru-RU" sz="1600" b="1" dirty="0">
                <a:solidFill>
                  <a:srgbClr val="83232C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последние 10 </a:t>
            </a:r>
            <a:r>
              <a:rPr lang="ru-RU" sz="1600" b="1" dirty="0" smtClean="0">
                <a:solidFill>
                  <a:srgbClr val="83232C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лет, с увеличением ежегодного охвата вакцинацией населения Кемеровской области-Кузбассе против гриппа, отмечается устойчивое снижение уровня заболеваемости гриппом!</a:t>
            </a:r>
            <a:endParaRPr lang="ru-RU" sz="1600" b="1" dirty="0">
              <a:solidFill>
                <a:srgbClr val="83232C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aphicFrame>
        <p:nvGraphicFramePr>
          <p:cNvPr id="14" name="Объект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5711833"/>
              </p:ext>
            </p:extLst>
          </p:nvPr>
        </p:nvGraphicFramePr>
        <p:xfrm>
          <a:off x="574867" y="1569961"/>
          <a:ext cx="10902214" cy="3413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Скругленный прямоугольник 1"/>
          <p:cNvSpPr/>
          <p:nvPr/>
        </p:nvSpPr>
        <p:spPr>
          <a:xfrm>
            <a:off x="292492" y="1176206"/>
            <a:ext cx="1899138" cy="37121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Заболеваемость 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</a:t>
            </a:r>
            <a:r>
              <a:rPr lang="ru-RU" sz="1200" b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0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/</a:t>
            </a:r>
            <a:r>
              <a:rPr lang="ru-RU" sz="1200" b="1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0000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ru-RU" sz="1200" b="1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952307" y="1176206"/>
            <a:ext cx="1899138" cy="3407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Охват вакцинацией (%)</a:t>
            </a:r>
            <a:endParaRPr lang="ru-RU" sz="1200" b="1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901876" y="4637293"/>
            <a:ext cx="779583" cy="3198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Годы</a:t>
            </a:r>
            <a:endParaRPr lang="ru-RU" sz="1400" b="1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2944678" cy="96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39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6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9703244"/>
              </p:ext>
            </p:extLst>
          </p:nvPr>
        </p:nvGraphicFramePr>
        <p:xfrm>
          <a:off x="1480185" y="930117"/>
          <a:ext cx="9140825" cy="467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Лист" r:id="rId3" imgW="9144108" imgH="4678776" progId="Excel.Sheet.8">
                  <p:embed/>
                </p:oleObj>
              </mc:Choice>
              <mc:Fallback>
                <p:oleObj name="Лист" r:id="rId3" imgW="9144108" imgH="4678776" progId="Excel.Shee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0185" y="930117"/>
                        <a:ext cx="9140825" cy="4676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Заголовок 4"/>
          <p:cNvSpPr>
            <a:spLocks noGrp="1"/>
          </p:cNvSpPr>
          <p:nvPr>
            <p:ph type="title"/>
          </p:nvPr>
        </p:nvSpPr>
        <p:spPr>
          <a:xfrm>
            <a:off x="3582077" y="169471"/>
            <a:ext cx="7323595" cy="42862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12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Заболеваемость гепатитом В в Кемеровской </a:t>
            </a:r>
            <a:r>
              <a:rPr lang="ru-RU" sz="1600" b="1" dirty="0" smtClean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области-</a:t>
            </a:r>
            <a:r>
              <a:rPr lang="ru-RU" sz="1600" b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</a:t>
            </a:r>
            <a:r>
              <a:rPr lang="ru-RU" sz="1600" b="1" dirty="0" smtClean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узбассе </a:t>
            </a:r>
            <a:r>
              <a:rPr lang="ru-RU" sz="1600" b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за 2006 - 2018 </a:t>
            </a:r>
            <a:r>
              <a:rPr lang="ru-RU" sz="1600" b="1" dirty="0" err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г.г</a:t>
            </a:r>
            <a:r>
              <a:rPr lang="ru-RU" sz="1600" b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</a:t>
            </a:r>
            <a:r>
              <a:rPr lang="ru-RU" sz="1600" b="1" baseline="300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0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/</a:t>
            </a:r>
            <a:r>
              <a:rPr lang="ru-RU" sz="1600" b="1" baseline="-250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0000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 </a:t>
            </a:r>
            <a:r>
              <a:rPr lang="ru-RU" sz="1600" b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охват вакцинацией против гепатита В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(%)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31801" y="5379719"/>
            <a:ext cx="11417300" cy="65532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dirty="0">
                <a:solidFill>
                  <a:srgbClr val="83232C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За последние 13 лет, с увеличением ежегодного охвата вакцинацией населения Кемеровской </a:t>
            </a:r>
            <a:r>
              <a:rPr lang="ru-RU" sz="1600" b="1" dirty="0" smtClean="0">
                <a:solidFill>
                  <a:srgbClr val="83232C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области-Кузбассе </a:t>
            </a:r>
            <a:r>
              <a:rPr lang="ru-RU" sz="1600" b="1" dirty="0">
                <a:solidFill>
                  <a:srgbClr val="83232C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против гепатита В, заболеваемость снизилась в 59 раз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394301" y="4797198"/>
            <a:ext cx="779583" cy="3198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Годы</a:t>
            </a:r>
            <a:endParaRPr lang="ru-RU" sz="1400" b="1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382419" y="881907"/>
            <a:ext cx="1899138" cy="37121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Заболеваемость 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</a:t>
            </a:r>
            <a:r>
              <a:rPr lang="ru-RU" sz="1200" b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0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/</a:t>
            </a:r>
            <a:r>
              <a:rPr lang="ru-RU" sz="1200" b="1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0000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ru-RU" sz="1200" b="1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359687" y="912387"/>
            <a:ext cx="1899138" cy="3407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Охват вакцинацией (%)</a:t>
            </a:r>
            <a:endParaRPr lang="ru-RU" sz="1200" b="1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56" y="50345"/>
            <a:ext cx="2797319" cy="85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69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461475" y="838674"/>
            <a:ext cx="7264583" cy="662941"/>
          </a:xfrm>
        </p:spPr>
        <p:txBody>
          <a:bodyPr>
            <a:noAutofit/>
          </a:bodyPr>
          <a:lstStyle/>
          <a:p>
            <a:pPr algn="ctr"/>
            <a:r>
              <a:rPr lang="ru-RU" sz="16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Многолетняя динамика заболеваемости псевдотуберкулезом населения Кемеровской области </a:t>
            </a:r>
            <a:r>
              <a:rPr lang="ru-RU" sz="1600" b="1" dirty="0" smtClean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 </a:t>
            </a:r>
            <a:r>
              <a:rPr lang="ru-RU" sz="1600" b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2004 по </a:t>
            </a:r>
            <a:r>
              <a:rPr lang="ru-RU" sz="1600" b="1" dirty="0" smtClean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2021 </a:t>
            </a:r>
            <a:r>
              <a:rPr lang="ru-RU" sz="1600" b="1" dirty="0" err="1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г.г</a:t>
            </a:r>
            <a:r>
              <a:rPr lang="ru-RU" sz="1600" b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</a:t>
            </a:r>
            <a:r>
              <a:rPr lang="ru-RU" sz="1600" b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0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/</a:t>
            </a:r>
            <a:r>
              <a:rPr lang="ru-RU" sz="1600" b="1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0000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ru-RU" sz="1600" b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ru-RU" sz="1600" b="1" dirty="0">
              <a:solidFill>
                <a:srgbClr val="00206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97756" y="5132300"/>
            <a:ext cx="11002108" cy="75613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83232C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Заболеваемость псевдотуберкулезом среди населения Кемеровской области-</a:t>
            </a:r>
            <a:r>
              <a:rPr lang="ru-RU" sz="1600" b="1" dirty="0">
                <a:solidFill>
                  <a:srgbClr val="83232C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</a:t>
            </a:r>
            <a:r>
              <a:rPr lang="ru-RU" sz="1600" b="1" dirty="0" smtClean="0">
                <a:solidFill>
                  <a:srgbClr val="83232C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узбассе снизилась в 166 раз и достигла небывалого спорадического уровня, а в 2021 г. было зарегистрировано всего 8 случаев заболевания!</a:t>
            </a:r>
            <a:endParaRPr lang="ru-RU" sz="1600" b="1" dirty="0">
              <a:solidFill>
                <a:srgbClr val="83232C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aphicFrame>
        <p:nvGraphicFramePr>
          <p:cNvPr id="7" name="Объект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4077723"/>
              </p:ext>
            </p:extLst>
          </p:nvPr>
        </p:nvGraphicFramePr>
        <p:xfrm>
          <a:off x="797756" y="1256900"/>
          <a:ext cx="10408920" cy="3665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Стрелка вниз 8"/>
          <p:cNvSpPr/>
          <p:nvPr/>
        </p:nvSpPr>
        <p:spPr>
          <a:xfrm>
            <a:off x="3841873" y="1772994"/>
            <a:ext cx="433387" cy="887412"/>
          </a:xfrm>
          <a:prstGeom prst="downArrow">
            <a:avLst/>
          </a:prstGeom>
          <a:solidFill>
            <a:srgbClr val="FF0000"/>
          </a:solidFill>
          <a:ln w="31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>
              <a:solidFill>
                <a:srgbClr val="C0000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1005040" y="4652470"/>
            <a:ext cx="779583" cy="3198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Годы</a:t>
            </a:r>
            <a:endParaRPr lang="ru-RU" sz="1400" b="1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2" name="Slide Number Placeholder 65"/>
          <p:cNvSpPr>
            <a:spLocks noGrp="1"/>
          </p:cNvSpPr>
          <p:nvPr>
            <p:ph type="sldNum" sz="quarter" idx="12"/>
          </p:nvPr>
        </p:nvSpPr>
        <p:spPr bwMode="auto">
          <a:xfrm>
            <a:off x="11684000" y="6491288"/>
            <a:ext cx="508000" cy="366712"/>
          </a:xfrm>
          <a:prstGeom prst="rect">
            <a:avLst/>
          </a:prstGeom>
          <a:solidFill>
            <a:srgbClr val="9BAFB5">
              <a:alpha val="70195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rIns="91440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r>
              <a:rPr lang="ru-RU" altLang="ru-RU" sz="1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24</a:t>
            </a:r>
            <a:endParaRPr lang="en-US" altLang="ru-RU" sz="14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93318" y="1046515"/>
            <a:ext cx="1899138" cy="27432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Заболеваемость 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</a:t>
            </a:r>
            <a:r>
              <a:rPr lang="ru-RU" sz="1200" b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0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/</a:t>
            </a:r>
            <a:r>
              <a:rPr lang="ru-RU" sz="1200" b="1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0000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r>
              <a:rPr lang="ru-RU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ru-RU" sz="1400" b="1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09"/>
            <a:ext cx="2844800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69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ъект 2"/>
          <p:cNvSpPr>
            <a:spLocks noGrp="1"/>
          </p:cNvSpPr>
          <p:nvPr>
            <p:ph sz="half" idx="1"/>
          </p:nvPr>
        </p:nvSpPr>
        <p:spPr>
          <a:xfrm>
            <a:off x="442913" y="1309688"/>
            <a:ext cx="7835900" cy="5049837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ru-RU" altLang="ru-RU" sz="200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1" name="Объект 3"/>
          <p:cNvSpPr>
            <a:spLocks noGrp="1"/>
          </p:cNvSpPr>
          <p:nvPr>
            <p:ph sz="half" idx="2"/>
          </p:nvPr>
        </p:nvSpPr>
        <p:spPr>
          <a:xfrm>
            <a:off x="8278813" y="1911350"/>
            <a:ext cx="3657600" cy="426561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ru-RU" alt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15925" y="1052513"/>
            <a:ext cx="11028363" cy="53213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0" name="Notched Right Arrow 37"/>
          <p:cNvSpPr/>
          <p:nvPr/>
        </p:nvSpPr>
        <p:spPr bwMode="auto">
          <a:xfrm>
            <a:off x="69850" y="2032000"/>
            <a:ext cx="2444750" cy="655638"/>
          </a:xfrm>
          <a:prstGeom prst="notchedRightArrow">
            <a:avLst>
              <a:gd name="adj1" fmla="val 100000"/>
              <a:gd name="adj2" fmla="val 91021"/>
            </a:avLst>
          </a:prstGeom>
          <a:solidFill>
            <a:srgbClr val="9BAFB5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Объектов 25048</a:t>
            </a:r>
            <a:endParaRPr lang="en-US" sz="1400" b="1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150" y="-17463"/>
            <a:ext cx="3265488" cy="475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Notched Right Arrow 41"/>
          <p:cNvSpPr/>
          <p:nvPr/>
        </p:nvSpPr>
        <p:spPr bwMode="auto">
          <a:xfrm>
            <a:off x="74613" y="2901950"/>
            <a:ext cx="2560637" cy="677863"/>
          </a:xfrm>
          <a:prstGeom prst="notchedRightArrow">
            <a:avLst>
              <a:gd name="adj1" fmla="val 100000"/>
              <a:gd name="adj2" fmla="val 91021"/>
            </a:avLst>
          </a:prstGeom>
          <a:solidFill>
            <a:srgbClr val="9CA38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Обследовано </a:t>
            </a:r>
            <a:r>
              <a:rPr lang="ru-RU" sz="1400" b="1" dirty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11289</a:t>
            </a:r>
            <a:endParaRPr lang="en-US" sz="1400" b="1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35" name="Straight Connector 95"/>
          <p:cNvCxnSpPr/>
          <p:nvPr/>
        </p:nvCxnSpPr>
        <p:spPr>
          <a:xfrm flipH="1" flipV="1">
            <a:off x="2130425" y="6223000"/>
            <a:ext cx="4763" cy="279400"/>
          </a:xfrm>
          <a:prstGeom prst="line">
            <a:avLst/>
          </a:prstGeom>
          <a:ln w="19050">
            <a:solidFill>
              <a:srgbClr val="6C83A8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Шестиугольник 7"/>
          <p:cNvSpPr/>
          <p:nvPr/>
        </p:nvSpPr>
        <p:spPr>
          <a:xfrm>
            <a:off x="725488" y="3829050"/>
            <a:ext cx="1035050" cy="798513"/>
          </a:xfrm>
          <a:prstGeom prst="hexagon">
            <a:avLst/>
          </a:prstGeom>
          <a:solidFill>
            <a:srgbClr val="9BAFB5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45 %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08013" y="1196975"/>
            <a:ext cx="1539875" cy="450850"/>
          </a:xfrm>
          <a:prstGeom prst="roundRect">
            <a:avLst/>
          </a:prstGeom>
          <a:solidFill>
            <a:srgbClr val="9BA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2007 г.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2867025" y="1181100"/>
            <a:ext cx="1539875" cy="449263"/>
          </a:xfrm>
          <a:prstGeom prst="roundRect">
            <a:avLst/>
          </a:prstGeom>
          <a:solidFill>
            <a:srgbClr val="9BA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2008 г.</a:t>
            </a:r>
          </a:p>
        </p:txBody>
      </p:sp>
      <p:sp>
        <p:nvSpPr>
          <p:cNvPr id="41" name="Notched Right Arrow 37"/>
          <p:cNvSpPr/>
          <p:nvPr/>
        </p:nvSpPr>
        <p:spPr bwMode="auto">
          <a:xfrm>
            <a:off x="2419350" y="2063750"/>
            <a:ext cx="2444750" cy="655638"/>
          </a:xfrm>
          <a:prstGeom prst="notchedRightArrow">
            <a:avLst>
              <a:gd name="adj1" fmla="val 100000"/>
              <a:gd name="adj2" fmla="val 91021"/>
            </a:avLst>
          </a:prstGeom>
          <a:solidFill>
            <a:srgbClr val="9BAFB5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Объектов 24967</a:t>
            </a:r>
            <a:endParaRPr lang="en-US" sz="1400" b="1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2" name="Notched Right Arrow 41"/>
          <p:cNvSpPr/>
          <p:nvPr/>
        </p:nvSpPr>
        <p:spPr bwMode="auto">
          <a:xfrm>
            <a:off x="2406650" y="2900363"/>
            <a:ext cx="2552212" cy="677862"/>
          </a:xfrm>
          <a:prstGeom prst="notchedRightArrow">
            <a:avLst>
              <a:gd name="adj1" fmla="val 100000"/>
              <a:gd name="adj2" fmla="val 91021"/>
            </a:avLst>
          </a:prstGeom>
          <a:solidFill>
            <a:srgbClr val="9CA38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Обследовано 12195</a:t>
            </a:r>
            <a:endParaRPr lang="en-US" sz="1400" b="1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3" name="Шестиугольник 42"/>
          <p:cNvSpPr/>
          <p:nvPr/>
        </p:nvSpPr>
        <p:spPr>
          <a:xfrm>
            <a:off x="3032125" y="3817938"/>
            <a:ext cx="1035050" cy="798512"/>
          </a:xfrm>
          <a:prstGeom prst="hexagon">
            <a:avLst/>
          </a:prstGeom>
          <a:solidFill>
            <a:srgbClr val="9BAFB5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48,8 %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5162550" y="1196975"/>
            <a:ext cx="1539875" cy="450850"/>
          </a:xfrm>
          <a:prstGeom prst="roundRect">
            <a:avLst/>
          </a:prstGeom>
          <a:solidFill>
            <a:srgbClr val="9BA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2009 г.</a:t>
            </a:r>
          </a:p>
        </p:txBody>
      </p:sp>
      <p:sp>
        <p:nvSpPr>
          <p:cNvPr id="45" name="Notched Right Arrow 37"/>
          <p:cNvSpPr/>
          <p:nvPr/>
        </p:nvSpPr>
        <p:spPr bwMode="auto">
          <a:xfrm>
            <a:off x="4716463" y="2078038"/>
            <a:ext cx="2444750" cy="655637"/>
          </a:xfrm>
          <a:prstGeom prst="notchedRightArrow">
            <a:avLst>
              <a:gd name="adj1" fmla="val 100000"/>
              <a:gd name="adj2" fmla="val 91021"/>
            </a:avLst>
          </a:prstGeom>
          <a:solidFill>
            <a:srgbClr val="9BAFB5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Объектов 24333</a:t>
            </a:r>
            <a:endParaRPr lang="en-US" sz="1400" b="1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6" name="Notched Right Arrow 41"/>
          <p:cNvSpPr/>
          <p:nvPr/>
        </p:nvSpPr>
        <p:spPr bwMode="auto">
          <a:xfrm>
            <a:off x="4702174" y="2908300"/>
            <a:ext cx="2600325" cy="677863"/>
          </a:xfrm>
          <a:prstGeom prst="notchedRightArrow">
            <a:avLst>
              <a:gd name="adj1" fmla="val 100000"/>
              <a:gd name="adj2" fmla="val 91021"/>
            </a:avLst>
          </a:prstGeom>
          <a:solidFill>
            <a:srgbClr val="9CA38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Обследовано 6572</a:t>
            </a:r>
            <a:endParaRPr lang="en-US" sz="1400" b="1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7" name="Шестиугольник 46"/>
          <p:cNvSpPr/>
          <p:nvPr/>
        </p:nvSpPr>
        <p:spPr>
          <a:xfrm>
            <a:off x="5338763" y="3827463"/>
            <a:ext cx="1035050" cy="798512"/>
          </a:xfrm>
          <a:prstGeom prst="hexagon">
            <a:avLst/>
          </a:prstGeom>
          <a:solidFill>
            <a:srgbClr val="9BAFB5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27 %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7394575" y="1184275"/>
            <a:ext cx="1539875" cy="450850"/>
          </a:xfrm>
          <a:prstGeom prst="roundRect">
            <a:avLst/>
          </a:prstGeom>
          <a:solidFill>
            <a:srgbClr val="9BA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2011 г.</a:t>
            </a:r>
          </a:p>
        </p:txBody>
      </p:sp>
      <p:sp>
        <p:nvSpPr>
          <p:cNvPr id="49" name="Notched Right Arrow 37"/>
          <p:cNvSpPr/>
          <p:nvPr/>
        </p:nvSpPr>
        <p:spPr bwMode="auto">
          <a:xfrm>
            <a:off x="6964363" y="2074863"/>
            <a:ext cx="2444750" cy="655637"/>
          </a:xfrm>
          <a:prstGeom prst="notchedRightArrow">
            <a:avLst>
              <a:gd name="adj1" fmla="val 100000"/>
              <a:gd name="adj2" fmla="val 91021"/>
            </a:avLst>
          </a:prstGeom>
          <a:solidFill>
            <a:srgbClr val="9BAFB5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Объектов 24872</a:t>
            </a:r>
            <a:endParaRPr lang="en-US" sz="1400" b="1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0" name="Notched Right Arrow 41"/>
          <p:cNvSpPr/>
          <p:nvPr/>
        </p:nvSpPr>
        <p:spPr bwMode="auto">
          <a:xfrm>
            <a:off x="6934200" y="2933700"/>
            <a:ext cx="2579688" cy="676275"/>
          </a:xfrm>
          <a:prstGeom prst="notchedRightArrow">
            <a:avLst>
              <a:gd name="adj1" fmla="val 100000"/>
              <a:gd name="adj2" fmla="val 91021"/>
            </a:avLst>
          </a:prstGeom>
          <a:solidFill>
            <a:srgbClr val="9CA38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400" b="1" dirty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Обследовано 1965</a:t>
            </a:r>
            <a:endParaRPr lang="en-US" sz="1400" b="1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1" name="Шестиугольник 50"/>
          <p:cNvSpPr/>
          <p:nvPr/>
        </p:nvSpPr>
        <p:spPr>
          <a:xfrm>
            <a:off x="5268913" y="5681663"/>
            <a:ext cx="1230312" cy="949325"/>
          </a:xfrm>
          <a:prstGeom prst="hexagon">
            <a:avLst/>
          </a:prstGeom>
          <a:solidFill>
            <a:srgbClr val="9BAFB5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16 %</a:t>
            </a:r>
          </a:p>
        </p:txBody>
      </p:sp>
      <p:sp>
        <p:nvSpPr>
          <p:cNvPr id="52" name="Шестиугольник 51"/>
          <p:cNvSpPr/>
          <p:nvPr/>
        </p:nvSpPr>
        <p:spPr>
          <a:xfrm>
            <a:off x="7669213" y="3813175"/>
            <a:ext cx="1035050" cy="798513"/>
          </a:xfrm>
          <a:prstGeom prst="hexagon">
            <a:avLst/>
          </a:prstGeom>
          <a:solidFill>
            <a:srgbClr val="9BAFB5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8 %</a:t>
            </a:r>
          </a:p>
        </p:txBody>
      </p:sp>
      <p:sp>
        <p:nvSpPr>
          <p:cNvPr id="53" name="Notched Right Arrow 41"/>
          <p:cNvSpPr/>
          <p:nvPr/>
        </p:nvSpPr>
        <p:spPr bwMode="auto">
          <a:xfrm>
            <a:off x="9153525" y="2933700"/>
            <a:ext cx="2589213" cy="677863"/>
          </a:xfrm>
          <a:prstGeom prst="notchedRightArrow">
            <a:avLst>
              <a:gd name="adj1" fmla="val 100000"/>
              <a:gd name="adj2" fmla="val 91021"/>
            </a:avLst>
          </a:prstGeom>
          <a:solidFill>
            <a:srgbClr val="9CA38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Обследовано 3665</a:t>
            </a:r>
            <a:endParaRPr lang="en-US" sz="1400" b="1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4" name="Notched Right Arrow 37"/>
          <p:cNvSpPr/>
          <p:nvPr/>
        </p:nvSpPr>
        <p:spPr bwMode="auto">
          <a:xfrm>
            <a:off x="9190038" y="2073275"/>
            <a:ext cx="2443162" cy="657225"/>
          </a:xfrm>
          <a:prstGeom prst="notchedRightArrow">
            <a:avLst>
              <a:gd name="adj1" fmla="val 100000"/>
              <a:gd name="adj2" fmla="val 91021"/>
            </a:avLst>
          </a:prstGeom>
          <a:solidFill>
            <a:srgbClr val="9BAFB5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Объектов 25500</a:t>
            </a:r>
            <a:endParaRPr lang="en-US" sz="1400" b="1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9513888" y="1198563"/>
            <a:ext cx="1539875" cy="450850"/>
          </a:xfrm>
          <a:prstGeom prst="roundRect">
            <a:avLst/>
          </a:prstGeom>
          <a:solidFill>
            <a:srgbClr val="9BAF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2018 г.</a:t>
            </a:r>
          </a:p>
        </p:txBody>
      </p:sp>
      <p:sp>
        <p:nvSpPr>
          <p:cNvPr id="57" name="Notched Right Arrow 41"/>
          <p:cNvSpPr/>
          <p:nvPr/>
        </p:nvSpPr>
        <p:spPr bwMode="auto">
          <a:xfrm>
            <a:off x="4654550" y="4765675"/>
            <a:ext cx="2460625" cy="717550"/>
          </a:xfrm>
          <a:prstGeom prst="notchedRightArrow">
            <a:avLst>
              <a:gd name="adj1" fmla="val 100000"/>
              <a:gd name="adj2" fmla="val 91021"/>
            </a:avLst>
          </a:prstGeom>
          <a:solidFill>
            <a:srgbClr val="9CA38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Заселено грызунами 1046</a:t>
            </a:r>
            <a:endParaRPr lang="en-US" sz="1400" b="1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8" name="Notched Right Arrow 41"/>
          <p:cNvSpPr/>
          <p:nvPr/>
        </p:nvSpPr>
        <p:spPr bwMode="auto">
          <a:xfrm>
            <a:off x="6935788" y="4772025"/>
            <a:ext cx="2460625" cy="719138"/>
          </a:xfrm>
          <a:prstGeom prst="notchedRightArrow">
            <a:avLst>
              <a:gd name="adj1" fmla="val 100000"/>
              <a:gd name="adj2" fmla="val 91021"/>
            </a:avLst>
          </a:prstGeom>
          <a:solidFill>
            <a:srgbClr val="9CA38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Заселено грызунами 227</a:t>
            </a:r>
            <a:endParaRPr lang="en-US" sz="1400" b="1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9" name="Шестиугольник 58"/>
          <p:cNvSpPr/>
          <p:nvPr/>
        </p:nvSpPr>
        <p:spPr>
          <a:xfrm>
            <a:off x="7615238" y="5673725"/>
            <a:ext cx="1273175" cy="904875"/>
          </a:xfrm>
          <a:prstGeom prst="hexagon">
            <a:avLst/>
          </a:prstGeom>
          <a:solidFill>
            <a:srgbClr val="9BAFB5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11,5 %</a:t>
            </a:r>
          </a:p>
        </p:txBody>
      </p:sp>
      <p:sp>
        <p:nvSpPr>
          <p:cNvPr id="60" name="Шестиугольник 59"/>
          <p:cNvSpPr/>
          <p:nvPr/>
        </p:nvSpPr>
        <p:spPr>
          <a:xfrm>
            <a:off x="9866313" y="3790950"/>
            <a:ext cx="1035050" cy="798513"/>
          </a:xfrm>
          <a:prstGeom prst="hexagon">
            <a:avLst/>
          </a:prstGeom>
          <a:solidFill>
            <a:srgbClr val="9BAFB5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14 %</a:t>
            </a:r>
          </a:p>
        </p:txBody>
      </p:sp>
      <p:sp>
        <p:nvSpPr>
          <p:cNvPr id="61" name="Notched Right Arrow 41"/>
          <p:cNvSpPr/>
          <p:nvPr/>
        </p:nvSpPr>
        <p:spPr bwMode="auto">
          <a:xfrm>
            <a:off x="9334500" y="4762500"/>
            <a:ext cx="2460625" cy="736600"/>
          </a:xfrm>
          <a:prstGeom prst="notchedRightArrow">
            <a:avLst>
              <a:gd name="adj1" fmla="val 100000"/>
              <a:gd name="adj2" fmla="val 91021"/>
            </a:avLst>
          </a:prstGeom>
          <a:solidFill>
            <a:srgbClr val="9CA38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Заселено грызунами 299</a:t>
            </a:r>
            <a:endParaRPr lang="en-US" sz="1400" b="1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2" name="Шестиугольник 61"/>
          <p:cNvSpPr/>
          <p:nvPr/>
        </p:nvSpPr>
        <p:spPr>
          <a:xfrm>
            <a:off x="9952038" y="5659438"/>
            <a:ext cx="1238250" cy="919162"/>
          </a:xfrm>
          <a:prstGeom prst="hexagon">
            <a:avLst/>
          </a:prstGeom>
          <a:solidFill>
            <a:srgbClr val="9BAFB5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8,1 %</a:t>
            </a:r>
          </a:p>
        </p:txBody>
      </p:sp>
      <p:pic>
        <p:nvPicPr>
          <p:cNvPr id="7203" name="Рисунок 35" descr="ÐÐ°ÑÑÐ¸Ð½ÐºÐ¸ Ð¿Ð¾ Ð·Ð°Ð¿ÑÐ¾ÑÑ ÑÐ¾ÑÐ¾ Ð¼ÑÑÑ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8" y="4799013"/>
            <a:ext cx="2549525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Notched Right Arrow 41"/>
          <p:cNvSpPr/>
          <p:nvPr/>
        </p:nvSpPr>
        <p:spPr bwMode="auto">
          <a:xfrm>
            <a:off x="117475" y="4765675"/>
            <a:ext cx="2460625" cy="717550"/>
          </a:xfrm>
          <a:prstGeom prst="notchedRightArrow">
            <a:avLst>
              <a:gd name="adj1" fmla="val 100000"/>
              <a:gd name="adj2" fmla="val 91021"/>
            </a:avLst>
          </a:prstGeom>
          <a:solidFill>
            <a:srgbClr val="9CA38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Заселено грызунами 2096</a:t>
            </a:r>
            <a:endParaRPr lang="en-US" sz="1400" b="1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7" name="Шестиугольник 36"/>
          <p:cNvSpPr/>
          <p:nvPr/>
        </p:nvSpPr>
        <p:spPr>
          <a:xfrm>
            <a:off x="601663" y="5702300"/>
            <a:ext cx="1392237" cy="949325"/>
          </a:xfrm>
          <a:prstGeom prst="hexagon">
            <a:avLst/>
          </a:prstGeom>
          <a:solidFill>
            <a:srgbClr val="9BAFB5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18,6 %</a:t>
            </a:r>
          </a:p>
        </p:txBody>
      </p:sp>
      <p:sp>
        <p:nvSpPr>
          <p:cNvPr id="38" name="Notched Right Arrow 41"/>
          <p:cNvSpPr/>
          <p:nvPr/>
        </p:nvSpPr>
        <p:spPr bwMode="auto">
          <a:xfrm>
            <a:off x="2386013" y="4757738"/>
            <a:ext cx="2460625" cy="741362"/>
          </a:xfrm>
          <a:prstGeom prst="notchedRightArrow">
            <a:avLst>
              <a:gd name="adj1" fmla="val 100000"/>
              <a:gd name="adj2" fmla="val 91021"/>
            </a:avLst>
          </a:prstGeom>
          <a:solidFill>
            <a:srgbClr val="9CA383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Заселено грызунами 3112</a:t>
            </a:r>
            <a:endParaRPr lang="en-US" sz="1400" b="1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6" name="Шестиугольник 55"/>
          <p:cNvSpPr/>
          <p:nvPr/>
        </p:nvSpPr>
        <p:spPr>
          <a:xfrm>
            <a:off x="2900363" y="5681663"/>
            <a:ext cx="1390650" cy="949325"/>
          </a:xfrm>
          <a:prstGeom prst="hexagon">
            <a:avLst/>
          </a:prstGeom>
          <a:solidFill>
            <a:srgbClr val="9BAFB5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25,5 %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08013" y="527233"/>
            <a:ext cx="8661034" cy="5633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b="1" dirty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Контроль за проведением дератизационных мероприятий на территории Кемеровской области</a:t>
            </a:r>
          </a:p>
        </p:txBody>
      </p:sp>
      <p:sp>
        <p:nvSpPr>
          <p:cNvPr id="64" name="Slide Number Placeholder 65"/>
          <p:cNvSpPr>
            <a:spLocks noGrp="1"/>
          </p:cNvSpPr>
          <p:nvPr>
            <p:ph type="sldNum" sz="quarter" idx="12"/>
          </p:nvPr>
        </p:nvSpPr>
        <p:spPr bwMode="auto">
          <a:xfrm>
            <a:off x="11684000" y="6491288"/>
            <a:ext cx="508000" cy="366712"/>
          </a:xfrm>
          <a:prstGeom prst="rect">
            <a:avLst/>
          </a:prstGeom>
          <a:solidFill>
            <a:srgbClr val="9BAFB5">
              <a:alpha val="70195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rIns="91440"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r>
              <a:rPr lang="ru-RU" altLang="ru-RU" sz="1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25</a:t>
            </a:r>
            <a:endParaRPr lang="en-US" altLang="ru-RU" sz="14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590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2683" r="8636" b="8514"/>
          <a:stretch/>
        </p:blipFill>
        <p:spPr>
          <a:xfrm>
            <a:off x="137161" y="137097"/>
            <a:ext cx="4507991" cy="12345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7160" y="1681819"/>
            <a:ext cx="54305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0" dirty="0" smtClean="0">
                <a:solidFill>
                  <a:srgbClr val="7030A0"/>
                </a:solidFill>
                <a:effectLst/>
                <a:latin typeface="ITCFranklinGothicW10-Bk 862339"/>
              </a:rPr>
              <a:t>15 сентября 2022  года исполняется 100 лет со дня основания санитарно-эпидемиологической службы Российской Федерации. В это день в 1922 году был издан Декрет Совнаркома РСФСР «О санитарных органах республики», на основании которого в регионах России стала создаваться государственная система санитарно-эпидемиологической службы.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900" y="-3042"/>
            <a:ext cx="6252963" cy="327666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37162" y="4577300"/>
            <a:ext cx="119552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7030A0"/>
                </a:solidFill>
                <a:effectLst/>
                <a:latin typeface="ITCFranklinGothicW10-Bk 862339"/>
              </a:rPr>
              <a:t>Декрет Совнаркома РСФСР «О санитарных органах республики» оговаривал задачи санитарных учреждений: охрану воды, воздуха, почвы, жилища, пищевых продуктов, организацию противоэпидемических мероприятий, борьбу с социальными болезнями, охрану здоровья детей, санитарную статистику и пропаганду. Значение декрета трудно переоценить: общегосударственное санитарное законодательство и повсеместные учреждения санитарной службы появились в России впервые. Это было особенно важно в годы разрухи, голода, беспризорности и массовых эпидемий.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3874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1885" y="807683"/>
            <a:ext cx="11350171" cy="5369280"/>
          </a:xfrm>
        </p:spPr>
        <p:txBody>
          <a:bodyPr/>
          <a:lstStyle/>
          <a:p>
            <a:pPr marL="0" indent="0" algn="just">
              <a:buNone/>
            </a:pPr>
            <a:r>
              <a:rPr lang="ru-RU" sz="1900" b="1" dirty="0" smtClean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 </a:t>
            </a:r>
            <a:r>
              <a:rPr lang="ru-RU" sz="1900" b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2011 г. </a:t>
            </a:r>
            <a:r>
              <a:rPr lang="ru-RU" sz="1900" b="1" dirty="0" smtClean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Центром организована </a:t>
            </a:r>
            <a:r>
              <a:rPr lang="ru-RU" sz="1900" b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работа по отбору и исследованию проб </a:t>
            </a:r>
            <a:r>
              <a:rPr lang="ru-RU" sz="1900" b="1" dirty="0" smtClean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почвы на территории сибиреязвенных захоронений и их санитарно-защитной зоны на наличие возбудителя сибирской язвы. </a:t>
            </a:r>
          </a:p>
          <a:p>
            <a:pPr marL="0" indent="0" algn="just">
              <a:buNone/>
            </a:pPr>
            <a:endParaRPr lang="ru-RU" sz="1900" b="1" dirty="0">
              <a:solidFill>
                <a:srgbClr val="00206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027" name="Picture 3" descr="D:\Users\medvedeva_nv\Documents\ФОТО ЭО\20171004_1310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00" y="1584960"/>
            <a:ext cx="4008121" cy="434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Users\medvedeva_nv\Documents\ФОТО ЭО\отбор проб на сибирскую язву 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338" y="1447800"/>
            <a:ext cx="4746162" cy="267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Users\medvedeva_nv\Documents\ФОТО ЭО\отбор проб на сибирскую язву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560" y="3208021"/>
            <a:ext cx="5143500" cy="291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Users\medvedeva_nv\Documents\ФОТО ЭО\отбор проб на сибирскую язву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15" y="1851660"/>
            <a:ext cx="3945890" cy="330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259" y="-45831"/>
            <a:ext cx="2847079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95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82305" y="237393"/>
            <a:ext cx="10972800" cy="97594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800" b="1" dirty="0" smtClean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COVID-19</a:t>
            </a:r>
            <a:endParaRPr lang="ru-RU" sz="2800" b="1" dirty="0">
              <a:solidFill>
                <a:srgbClr val="C0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34108" y="1233714"/>
            <a:ext cx="11045092" cy="5624286"/>
          </a:xfrm>
        </p:spPr>
        <p:txBody>
          <a:bodyPr>
            <a:normAutofit/>
          </a:bodyPr>
          <a:lstStyle/>
          <a:p>
            <a:pPr marL="109728" indent="0" algn="just">
              <a:buNone/>
            </a:pPr>
            <a:endParaRPr lang="ru-RU" sz="2400" b="1" dirty="0" smtClean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09728" indent="0" algn="just">
              <a:buNone/>
            </a:pPr>
            <a:endParaRPr lang="ru-RU" sz="2400" b="1" dirty="0" smtClean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09728" indent="0" algn="just">
              <a:buNone/>
            </a:pPr>
            <a:r>
              <a:rPr lang="ru-RU" sz="2000" b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 2020 г. Кузбасс как и весь мир </a:t>
            </a:r>
          </a:p>
          <a:p>
            <a:pPr marL="109728" indent="0" algn="just">
              <a:buNone/>
            </a:pPr>
            <a:r>
              <a:rPr lang="ru-RU" sz="2000" b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столкнулся с глобальным вызовом – пандемией новой коронавирусной инфекции!</a:t>
            </a:r>
          </a:p>
          <a:p>
            <a:pPr marL="109728" indent="0" algn="just">
              <a:buNone/>
            </a:pPr>
            <a:endParaRPr lang="ru-RU" sz="2000" b="1" dirty="0">
              <a:solidFill>
                <a:srgbClr val="00206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09728" indent="0" algn="just">
              <a:buNone/>
            </a:pPr>
            <a:r>
              <a:rPr lang="ru-RU" sz="2000" b="1" dirty="0">
                <a:solidFill>
                  <a:srgbClr val="00206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Мероприятия по профилактике COVID-19 в Кемеровской области-Кузбассе были организованы с января 2020 г. с создания областного оперативного штаба по предотвращению завоза и распространения новой коронавирусной инфекции, возглавляемого Губернатором Кузбасса.</a:t>
            </a:r>
          </a:p>
          <a:p>
            <a:pPr marL="109728" indent="0" algn="just">
              <a:buNone/>
            </a:pPr>
            <a:endParaRPr lang="ru-RU" sz="2000" b="1" dirty="0">
              <a:solidFill>
                <a:srgbClr val="00206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09728" indent="0" algn="just">
              <a:buNone/>
            </a:pPr>
            <a:endParaRPr lang="ru-RU" sz="2400" b="1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09728" indent="0" algn="just">
              <a:buNone/>
            </a:pPr>
            <a:endParaRPr lang="ru-RU" sz="2400" b="1" dirty="0" smtClean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09728" indent="0" algn="just">
              <a:buNone/>
            </a:pPr>
            <a:endParaRPr lang="en-US" sz="2400" b="1" dirty="0">
              <a:solidFill>
                <a:srgbClr val="C0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09728" indent="0">
              <a:buNone/>
            </a:pPr>
            <a:endParaRPr lang="ru-RU" sz="2400" b="1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09728" indent="0">
              <a:buNone/>
            </a:pPr>
            <a:endParaRPr lang="en-US" dirty="0" smtClean="0"/>
          </a:p>
          <a:p>
            <a:pPr marL="109728" indent="0"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315F02-ED52-4048-8E78-F522A4857DE2}" type="slidenum">
              <a:rPr lang="ru-RU" smtClean="0">
                <a:solidFill>
                  <a:srgbClr val="596784"/>
                </a:solidFill>
              </a:rPr>
              <a:pPr>
                <a:defRPr/>
              </a:pPr>
              <a:t>21</a:t>
            </a:fld>
            <a:endParaRPr lang="ru-RU">
              <a:solidFill>
                <a:srgbClr val="596784"/>
              </a:solidFill>
            </a:endParaRPr>
          </a:p>
        </p:txBody>
      </p:sp>
      <p:sp>
        <p:nvSpPr>
          <p:cNvPr id="7" name="Slide Number Placeholder 65"/>
          <p:cNvSpPr txBox="1">
            <a:spLocks/>
          </p:cNvSpPr>
          <p:nvPr/>
        </p:nvSpPr>
        <p:spPr bwMode="auto">
          <a:xfrm>
            <a:off x="11684000" y="6491288"/>
            <a:ext cx="508000" cy="366712"/>
          </a:xfrm>
          <a:prstGeom prst="rect">
            <a:avLst/>
          </a:prstGeom>
          <a:solidFill>
            <a:srgbClr val="9BAFB5">
              <a:alpha val="70195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rIns="91440" anchor="b"/>
          <a:lstStyle>
            <a:defPPr>
              <a:defRPr lang="ru-RU"/>
            </a:defPPr>
            <a:lvl1pPr marL="0" algn="r" defTabSz="914400" rtl="0" eaLnBrk="1" latinLnBrk="0" hangingPunct="1">
              <a:defRPr kumimoji="0"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9pPr>
          </a:lstStyle>
          <a:p>
            <a:r>
              <a:rPr lang="ru-RU" altLang="ru-RU" sz="14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</a:t>
            </a:r>
            <a:endParaRPr lang="en-US" altLang="ru-RU" sz="14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3D330F6-9EB3-48AC-B1F4-163C427F93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77" y="516933"/>
            <a:ext cx="794327" cy="7887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1AAC539-5229-460B-AEBC-A83589D7CC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279" y="152400"/>
            <a:ext cx="3632477" cy="229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99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82305" y="237393"/>
            <a:ext cx="10972800" cy="97594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800" b="1" dirty="0" smtClean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COVID-19</a:t>
            </a:r>
            <a:endParaRPr lang="ru-RU" sz="2800" b="1" dirty="0">
              <a:solidFill>
                <a:srgbClr val="C0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34108" y="1125415"/>
            <a:ext cx="11667392" cy="5732585"/>
          </a:xfrm>
        </p:spPr>
        <p:txBody>
          <a:bodyPr>
            <a:normAutofit/>
          </a:bodyPr>
          <a:lstStyle/>
          <a:p>
            <a:pPr marL="109728" indent="0" algn="just">
              <a:buNone/>
            </a:pPr>
            <a:r>
              <a:rPr lang="ru-RU" sz="2400" b="1" dirty="0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Мероприятия по противодействию </a:t>
            </a:r>
          </a:p>
          <a:p>
            <a:pPr marL="109728" indent="0" algn="just">
              <a:buNone/>
            </a:pPr>
            <a:r>
              <a:rPr lang="en-US" sz="2400" b="1" dirty="0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COVID-19</a:t>
            </a:r>
            <a:endParaRPr lang="ru-RU" sz="2400" b="1" dirty="0" smtClean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09728" indent="0" algn="just">
              <a:buNone/>
            </a:pPr>
            <a:endParaRPr lang="ru-RU" sz="2400" b="1" dirty="0" smtClean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09728" indent="0" algn="just">
              <a:buNone/>
            </a:pPr>
            <a:endParaRPr lang="ru-RU" sz="2400" b="1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09728" indent="0" algn="just">
              <a:buNone/>
            </a:pPr>
            <a:endParaRPr lang="ru-RU" sz="2400" b="1" dirty="0" smtClean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09728" indent="0" algn="just">
              <a:buNone/>
            </a:pPr>
            <a:endParaRPr lang="en-US" sz="2400" b="1" dirty="0">
              <a:solidFill>
                <a:srgbClr val="C0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09728" indent="0">
              <a:buNone/>
            </a:pPr>
            <a:endParaRPr lang="ru-RU" sz="2400" b="1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09728" indent="0">
              <a:buNone/>
            </a:pPr>
            <a:endParaRPr lang="en-US" dirty="0" smtClean="0"/>
          </a:p>
          <a:p>
            <a:pPr marL="109728" indent="0"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315F02-ED52-4048-8E78-F522A4857DE2}" type="slidenum">
              <a:rPr lang="ru-RU" smtClean="0">
                <a:solidFill>
                  <a:srgbClr val="596784"/>
                </a:solidFill>
              </a:rPr>
              <a:pPr>
                <a:defRPr/>
              </a:pPr>
              <a:t>22</a:t>
            </a:fld>
            <a:endParaRPr lang="ru-RU">
              <a:solidFill>
                <a:srgbClr val="596784"/>
              </a:solidFill>
            </a:endParaRPr>
          </a:p>
        </p:txBody>
      </p:sp>
      <p:sp>
        <p:nvSpPr>
          <p:cNvPr id="7" name="Slide Number Placeholder 65"/>
          <p:cNvSpPr txBox="1">
            <a:spLocks/>
          </p:cNvSpPr>
          <p:nvPr/>
        </p:nvSpPr>
        <p:spPr bwMode="auto">
          <a:xfrm>
            <a:off x="11684000" y="6491288"/>
            <a:ext cx="508000" cy="366712"/>
          </a:xfrm>
          <a:prstGeom prst="rect">
            <a:avLst/>
          </a:prstGeom>
          <a:solidFill>
            <a:srgbClr val="9BAFB5">
              <a:alpha val="70195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rIns="91440" anchor="b"/>
          <a:lstStyle>
            <a:defPPr>
              <a:defRPr lang="ru-RU"/>
            </a:defPPr>
            <a:lvl1pPr marL="0" algn="r" defTabSz="914400" rtl="0" eaLnBrk="1" latinLnBrk="0" hangingPunct="1">
              <a:defRPr kumimoji="0"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9pPr>
          </a:lstStyle>
          <a:p>
            <a:r>
              <a:rPr lang="ru-RU" altLang="ru-RU" sz="1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12</a:t>
            </a:r>
            <a:endParaRPr lang="en-US" altLang="ru-RU" sz="14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3D330F6-9EB3-48AC-B1F4-163C427F93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14" y="424570"/>
            <a:ext cx="794327" cy="788769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582305" y="3488617"/>
            <a:ext cx="3029528" cy="11268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Медицинское обеспечение больных</a:t>
            </a:r>
          </a:p>
          <a:p>
            <a:pPr algn="ctr"/>
            <a:r>
              <a:rPr lang="en-US" b="1" dirty="0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COVID-19</a:t>
            </a:r>
            <a:endParaRPr lang="ru-RU" b="1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82304" y="2031108"/>
            <a:ext cx="3029529" cy="81675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Выявление </a:t>
            </a:r>
            <a:r>
              <a:rPr lang="ru-RU" b="1" dirty="0" smtClean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больных</a:t>
            </a:r>
            <a:r>
              <a:rPr lang="ru-RU" b="1" dirty="0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b="1" dirty="0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COVID-19</a:t>
            </a:r>
            <a:endParaRPr lang="ru-RU" b="1" dirty="0" smtClean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b="1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04508" y="5785772"/>
            <a:ext cx="3548320" cy="9275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Амбулаторная помощь</a:t>
            </a:r>
            <a:endParaRPr lang="ru-RU" b="1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5157139" y="1709849"/>
            <a:ext cx="2142964" cy="186318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Организация сети лабораторий</a:t>
            </a:r>
          </a:p>
          <a:p>
            <a:pPr algn="ctr"/>
            <a:endParaRPr lang="ru-RU" dirty="0"/>
          </a:p>
        </p:txBody>
      </p:sp>
      <p:sp>
        <p:nvSpPr>
          <p:cNvPr id="16" name="Стрелка вниз 15"/>
          <p:cNvSpPr/>
          <p:nvPr/>
        </p:nvSpPr>
        <p:spPr>
          <a:xfrm>
            <a:off x="1773236" y="4587307"/>
            <a:ext cx="442563" cy="1198465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1743798" y="2865429"/>
            <a:ext cx="472001" cy="623188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077776" y="3692965"/>
            <a:ext cx="2443502" cy="8481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Стационарная помощь</a:t>
            </a:r>
            <a:endParaRPr lang="ru-RU" b="1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904144" y="776470"/>
            <a:ext cx="2847916" cy="134397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Выявление </a:t>
            </a:r>
            <a:r>
              <a:rPr lang="ru-RU" b="1" dirty="0" smtClean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контактных </a:t>
            </a:r>
            <a:r>
              <a:rPr lang="ru-RU" b="1" dirty="0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 больными</a:t>
            </a:r>
          </a:p>
          <a:p>
            <a:pPr algn="ctr"/>
            <a:r>
              <a:rPr lang="en-US" b="1" dirty="0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COVID-19</a:t>
            </a:r>
            <a:r>
              <a:rPr lang="ru-RU" b="1" dirty="0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 </a:t>
            </a:r>
            <a:r>
              <a:rPr lang="ru-RU" b="1" dirty="0" smtClean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прибывших</a:t>
            </a:r>
            <a:r>
              <a:rPr lang="ru-RU" b="1" dirty="0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в КО</a:t>
            </a:r>
            <a:endParaRPr lang="ru-RU" b="1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b="1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997200" y="3636707"/>
            <a:ext cx="2438400" cy="107438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Организация и функционирование </a:t>
            </a:r>
            <a:r>
              <a:rPr lang="ru-RU" b="1" dirty="0" err="1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обсерваторов</a:t>
            </a:r>
            <a:endParaRPr lang="ru-RU" b="1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3" name="Стрелка вниз 22"/>
          <p:cNvSpPr/>
          <p:nvPr/>
        </p:nvSpPr>
        <p:spPr>
          <a:xfrm>
            <a:off x="9050320" y="2120449"/>
            <a:ext cx="400321" cy="1606963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низ 23"/>
          <p:cNvSpPr/>
          <p:nvPr/>
        </p:nvSpPr>
        <p:spPr>
          <a:xfrm rot="16200000">
            <a:off x="4219269" y="1732000"/>
            <a:ext cx="432122" cy="1587791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 rot="16200000">
            <a:off x="4123523" y="3361626"/>
            <a:ext cx="442563" cy="1465943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9550400" y="4998764"/>
            <a:ext cx="2438400" cy="13927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Организация наблюдения и обследования на дому</a:t>
            </a:r>
            <a:endParaRPr lang="ru-RU" b="1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5" name="Стрелка вниз 24"/>
          <p:cNvSpPr/>
          <p:nvPr/>
        </p:nvSpPr>
        <p:spPr>
          <a:xfrm>
            <a:off x="10798992" y="2120449"/>
            <a:ext cx="466447" cy="3037581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6449796" y="4386373"/>
            <a:ext cx="2142964" cy="186318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Организация </a:t>
            </a:r>
            <a:r>
              <a:rPr lang="ru-RU" sz="1600" b="1" dirty="0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дезинфекции</a:t>
            </a:r>
            <a:endParaRPr lang="ru-RU" sz="1600" b="1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3745564" y="3206968"/>
            <a:ext cx="684381" cy="193386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Организация </a:t>
            </a:r>
            <a:r>
              <a:rPr lang="ru-RU" sz="1400" b="1" dirty="0" err="1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ковидариев</a:t>
            </a:r>
            <a:endParaRPr lang="ru-RU" sz="1400" b="1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4275803" y="1639174"/>
            <a:ext cx="684381" cy="193386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Закупка оборудования</a:t>
            </a:r>
            <a:endParaRPr lang="ru-RU" sz="1400" b="1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0" name="Овал 29"/>
          <p:cNvSpPr/>
          <p:nvPr/>
        </p:nvSpPr>
        <p:spPr>
          <a:xfrm rot="5400000">
            <a:off x="1614567" y="3950550"/>
            <a:ext cx="684381" cy="227422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Вручение постановлений</a:t>
            </a:r>
            <a:endParaRPr lang="ru-RU" sz="1400" b="1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1" name="Овал 30"/>
          <p:cNvSpPr/>
          <p:nvPr/>
        </p:nvSpPr>
        <p:spPr>
          <a:xfrm rot="5400000">
            <a:off x="9859083" y="627763"/>
            <a:ext cx="684381" cy="37909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400" b="1" dirty="0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Вручение постановлений</a:t>
            </a:r>
            <a:endParaRPr lang="ru-RU" sz="1400" b="1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6820379" y="818954"/>
            <a:ext cx="2003581" cy="170694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Организация </a:t>
            </a:r>
            <a:r>
              <a:rPr lang="ru-RU" sz="1600" b="1" dirty="0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пунктов пропуска на территорию КО</a:t>
            </a:r>
            <a:endParaRPr lang="ru-RU" sz="1600" b="1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dirty="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553776" y="4998764"/>
            <a:ext cx="2443502" cy="8481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Организация вакцинации</a:t>
            </a:r>
            <a:endParaRPr lang="ru-RU" b="1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1792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82305" y="237393"/>
            <a:ext cx="10972800" cy="97594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ru-RU" sz="2800" b="1" dirty="0" smtClean="0">
                <a:solidFill>
                  <a:srgbClr val="C0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COVID-19</a:t>
            </a:r>
            <a:endParaRPr lang="ru-RU" sz="2800" b="1" dirty="0">
              <a:solidFill>
                <a:srgbClr val="C0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34108" y="1213339"/>
            <a:ext cx="11045092" cy="5644661"/>
          </a:xfrm>
        </p:spPr>
        <p:txBody>
          <a:bodyPr>
            <a:normAutofit/>
          </a:bodyPr>
          <a:lstStyle/>
          <a:p>
            <a:pPr marL="109728" indent="0" algn="just">
              <a:buNone/>
            </a:pPr>
            <a:endParaRPr lang="ru-RU" sz="2400" b="1" dirty="0" smtClean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09728" indent="0" algn="just">
              <a:buNone/>
            </a:pPr>
            <a:endParaRPr lang="ru-RU" sz="2400" b="1" dirty="0" smtClean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09728" indent="0" algn="just">
              <a:buNone/>
            </a:pPr>
            <a:endParaRPr lang="ru-RU" sz="2000" b="1" dirty="0">
              <a:solidFill>
                <a:srgbClr val="00206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09728" indent="0" algn="just">
              <a:buNone/>
            </a:pPr>
            <a:endParaRPr lang="ru-RU" sz="2400" b="1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09728" indent="0" algn="just">
              <a:buNone/>
            </a:pPr>
            <a:endParaRPr lang="ru-RU" sz="2400" b="1" dirty="0" smtClean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09728" indent="0" algn="just">
              <a:buNone/>
            </a:pPr>
            <a:endParaRPr lang="en-US" sz="2400" b="1" dirty="0">
              <a:solidFill>
                <a:srgbClr val="C0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09728" indent="0">
              <a:buNone/>
            </a:pPr>
            <a:endParaRPr lang="ru-RU" sz="2400" b="1" dirty="0">
              <a:solidFill>
                <a:schemeClr val="tx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09728" indent="0">
              <a:buNone/>
            </a:pPr>
            <a:endParaRPr lang="en-US" dirty="0" smtClean="0"/>
          </a:p>
          <a:p>
            <a:pPr marL="109728" indent="0"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315F02-ED52-4048-8E78-F522A4857DE2}" type="slidenum">
              <a:rPr lang="ru-RU" smtClean="0">
                <a:solidFill>
                  <a:srgbClr val="596784"/>
                </a:solidFill>
              </a:rPr>
              <a:pPr>
                <a:defRPr/>
              </a:pPr>
              <a:t>23</a:t>
            </a:fld>
            <a:endParaRPr lang="ru-RU">
              <a:solidFill>
                <a:srgbClr val="596784"/>
              </a:solidFill>
            </a:endParaRPr>
          </a:p>
        </p:txBody>
      </p:sp>
      <p:sp>
        <p:nvSpPr>
          <p:cNvPr id="7" name="Slide Number Placeholder 65"/>
          <p:cNvSpPr txBox="1">
            <a:spLocks/>
          </p:cNvSpPr>
          <p:nvPr/>
        </p:nvSpPr>
        <p:spPr bwMode="auto">
          <a:xfrm>
            <a:off x="11684000" y="6491288"/>
            <a:ext cx="508000" cy="366712"/>
          </a:xfrm>
          <a:prstGeom prst="rect">
            <a:avLst/>
          </a:prstGeom>
          <a:solidFill>
            <a:srgbClr val="9BAFB5">
              <a:alpha val="70195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rIns="91440" anchor="b"/>
          <a:lstStyle>
            <a:defPPr>
              <a:defRPr lang="ru-RU"/>
            </a:defPPr>
            <a:lvl1pPr marL="0" algn="r" defTabSz="914400" rtl="0" eaLnBrk="1" latinLnBrk="0" hangingPunct="1">
              <a:defRPr kumimoji="0"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9pPr>
          </a:lstStyle>
          <a:p>
            <a:r>
              <a:rPr lang="ru-RU" altLang="ru-RU" sz="14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</a:t>
            </a:r>
            <a:endParaRPr lang="en-US" altLang="ru-RU" sz="14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3D330F6-9EB3-48AC-B1F4-163C427F93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77" y="516933"/>
            <a:ext cx="794327" cy="7887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57" y="1401372"/>
            <a:ext cx="5184463" cy="4253374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520" y="1305702"/>
            <a:ext cx="4551012" cy="4349044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E34AF910-25A2-46E2-9BAD-44FF60601C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352" y="1920240"/>
            <a:ext cx="4041543" cy="280529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77" y="-169147"/>
            <a:ext cx="4736375" cy="314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29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354537" cy="190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3942" y="2596242"/>
            <a:ext cx="97608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chemeClr val="accent1">
                    <a:lumMod val="75000"/>
                  </a:schemeClr>
                </a:solidFill>
              </a:rPr>
              <a:t>БЛАГОДАРИМ  ЗА  ВНИМАНИЕ!!!</a:t>
            </a:r>
            <a:endParaRPr lang="ru-RU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900" y="4489525"/>
            <a:ext cx="3467100" cy="238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828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17" y="15558"/>
            <a:ext cx="3343923" cy="110246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3840" y="1365242"/>
            <a:ext cx="11328400" cy="64633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С 2004 года образована Федеральная служба по надзору в сфере защиты прав потребителей и благополучия человека. 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3840" y="2163691"/>
            <a:ext cx="11328400" cy="64633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Управление Федеральной службы по надзору в сфере защиты прав потребителей и благополучия человека по Кемеровской области (Управление </a:t>
            </a:r>
            <a:r>
              <a:rPr lang="ru-RU" b="0" i="0" dirty="0" err="1" smtClean="0"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Роспотребнадзора</a:t>
            </a:r>
            <a:r>
              <a:rPr lang="ru-RU" b="0" i="0" dirty="0" smtClean="0"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 по Кемеровской области) 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3840" y="2962141"/>
            <a:ext cx="11328400" cy="64633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Основными задачами Управления Федеральной службы по надзору в сфере защиты прав потребителей и благополучия человека по Кемеровской области являются: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3841" y="3608472"/>
            <a:ext cx="11328401" cy="258532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b="0" i="0" dirty="0" smtClean="0"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1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ru-RU" b="0" i="0" dirty="0" smtClean="0"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Организация и осуществление надзора и контроля за исполнением обязательных требований законодательства Российской Федерации в области обеспечения санитарно-эпидемиологического благополучия населения, защиты прав потребителей и в области потребительского рынка;</a:t>
            </a:r>
          </a:p>
          <a:p>
            <a:endParaRPr lang="ru-RU" b="0" i="0" dirty="0" smtClean="0">
              <a:solidFill>
                <a:srgbClr val="7030A0"/>
              </a:solidFill>
              <a:effectLst/>
              <a:latin typeface="Arial" panose="020B0604020202020204" pitchFamily="34" charset="0"/>
            </a:endParaRPr>
          </a:p>
          <a:p>
            <a:r>
              <a:rPr lang="ru-RU" b="0" i="0" dirty="0" smtClean="0"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2. Предупреждение вредного воздействия на человека факторов среды обитания;</a:t>
            </a:r>
          </a:p>
          <a:p>
            <a:endParaRPr lang="ru-RU" b="0" i="0" dirty="0" smtClean="0">
              <a:solidFill>
                <a:srgbClr val="7030A0"/>
              </a:solidFill>
              <a:effectLst/>
              <a:latin typeface="Arial" panose="020B0604020202020204" pitchFamily="34" charset="0"/>
            </a:endParaRPr>
          </a:p>
          <a:p>
            <a:r>
              <a:rPr lang="ru-RU" b="0" i="0" dirty="0" smtClean="0"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3. Профилактика инфекционных и массовых неинфекционных заболеваний (отравлений) населения.</a:t>
            </a:r>
          </a:p>
          <a:p>
            <a:endParaRPr lang="ru-RU" dirty="0">
              <a:solidFill>
                <a:srgbClr val="7030A0"/>
              </a:solidFill>
              <a:latin typeface="Arial" panose="020B0604020202020204" pitchFamily="34" charset="0"/>
            </a:endParaRPr>
          </a:p>
          <a:p>
            <a:endParaRPr lang="ru-RU" b="0" i="0" dirty="0">
              <a:solidFill>
                <a:srgbClr val="7030A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557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1" y="32444"/>
            <a:ext cx="4679188" cy="153416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3200" y="1515805"/>
            <a:ext cx="11826240" cy="378565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ru-RU" sz="2400" b="1" i="0" dirty="0" smtClean="0"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Профилактическая медицина</a:t>
            </a:r>
            <a:r>
              <a:rPr lang="ru-RU" sz="2400" b="0" i="0" dirty="0" smtClean="0"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 является одним из основных направлений </a:t>
            </a:r>
            <a:r>
              <a:rPr lang="ru-RU" sz="2400" b="0" i="0" u="none" strike="noStrike" dirty="0" smtClean="0">
                <a:solidFill>
                  <a:srgbClr val="7030A0"/>
                </a:solidFill>
                <a:effectLst/>
                <a:latin typeface="Arial" panose="020B0604020202020204" pitchFamily="34" charset="0"/>
                <a:hlinkClick r:id="rId4" tooltip="Медицина"/>
              </a:rPr>
              <a:t>медицины</a:t>
            </a:r>
            <a:r>
              <a:rPr lang="ru-RU" sz="2400" b="0" i="0" dirty="0" smtClean="0"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 и включает в себя мероприятия государственного, социально-экономического, гигиенического и лечебно-медицинского характера с целью обеспечить высокое состояние здоровья и предупредить возникновение болезней. Подразумевает под собой не только проведение медицинских манипуляций, но и мероприятия законодательного, организационного, экологического, архитектурно-планировочного, санитарно-технического, просветительского по медицинским вопросам населения характера. Основывается на научном </a:t>
            </a:r>
            <a:r>
              <a:rPr lang="ru-RU" sz="2400" b="0" i="0" u="none" strike="noStrike" dirty="0" smtClean="0">
                <a:solidFill>
                  <a:srgbClr val="7030A0"/>
                </a:solidFill>
                <a:effectLst/>
                <a:latin typeface="Arial" panose="020B0604020202020204" pitchFamily="34" charset="0"/>
                <a:hlinkClick r:id="rId5" tooltip="Медицинская статистика (страница отсутствует)"/>
              </a:rPr>
              <a:t>статистическом</a:t>
            </a:r>
            <a:r>
              <a:rPr lang="ru-RU" sz="2400" b="0" i="0" dirty="0" smtClean="0"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 причинно-следственном анализе связи факторов и рисков с заболеваниями</a:t>
            </a:r>
            <a:endParaRPr lang="ru-RU" sz="2400" dirty="0">
              <a:solidFill>
                <a:srgbClr val="7030A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3200" y="5476242"/>
            <a:ext cx="11826240" cy="101566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ru-RU" sz="2000" b="0" i="0" dirty="0" smtClean="0"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Профилактические мероприятия — важнейшая составляющая системы </a:t>
            </a:r>
            <a:r>
              <a:rPr lang="ru-RU" sz="2000" b="0" i="0" u="none" strike="noStrike" dirty="0" smtClean="0">
                <a:solidFill>
                  <a:srgbClr val="7030A0"/>
                </a:solidFill>
                <a:effectLst/>
                <a:latin typeface="Arial" panose="020B0604020202020204" pitchFamily="34" charset="0"/>
                <a:hlinkClick r:id="rId6" tooltip="Здравоохранение"/>
              </a:rPr>
              <a:t>здравоохранения</a:t>
            </a:r>
            <a:r>
              <a:rPr lang="ru-RU" sz="2000" b="0" i="0" dirty="0" smtClean="0"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, направленная на формирование у населения медико-социальной активности и мотивации на </a:t>
            </a:r>
            <a:r>
              <a:rPr lang="ru-RU" sz="2000" b="0" i="0" u="none" strike="noStrike" dirty="0" smtClean="0">
                <a:solidFill>
                  <a:srgbClr val="7030A0"/>
                </a:solidFill>
                <a:effectLst/>
                <a:latin typeface="Arial" panose="020B0604020202020204" pitchFamily="34" charset="0"/>
                <a:hlinkClick r:id="rId7" tooltip="Здоровый образ жизни"/>
              </a:rPr>
              <a:t>здоровый образ жизни</a:t>
            </a:r>
            <a:r>
              <a:rPr lang="ru-RU" sz="2000" b="0" i="0" dirty="0" smtClean="0"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.</a:t>
            </a:r>
            <a:endParaRPr lang="ru-RU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819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679188" cy="153416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62379" y="1446713"/>
            <a:ext cx="6653360" cy="52322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wrap="none">
            <a:spAutoFit/>
          </a:bodyPr>
          <a:lstStyle/>
          <a:p>
            <a:r>
              <a:rPr lang="ru-RU" sz="2800" b="0" i="0" dirty="0" smtClean="0">
                <a:solidFill>
                  <a:srgbClr val="7030A0"/>
                </a:solidFill>
                <a:effectLst/>
                <a:latin typeface="Linux Libertine"/>
              </a:rPr>
              <a:t>Основные направления профилактики</a:t>
            </a:r>
            <a:endParaRPr lang="ru-RU" sz="2800" b="0" i="0" dirty="0">
              <a:solidFill>
                <a:srgbClr val="7030A0"/>
              </a:solidFill>
              <a:effectLst/>
              <a:latin typeface="Linux Libertine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8345" y="2230810"/>
            <a:ext cx="11389489" cy="147732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Индивидуальная — включает меры по предупреждению болезней, сохранению и укреплению </a:t>
            </a:r>
            <a:r>
              <a:rPr lang="ru-RU" b="0" i="0" u="none" strike="noStrike" dirty="0" smtClean="0">
                <a:solidFill>
                  <a:srgbClr val="7030A0"/>
                </a:solidFill>
                <a:effectLst/>
                <a:latin typeface="Arial" panose="020B0604020202020204" pitchFamily="34" charset="0"/>
                <a:hlinkClick r:id="rId3" tooltip="Здоровье"/>
              </a:rPr>
              <a:t>здоровья</a:t>
            </a:r>
            <a:r>
              <a:rPr lang="ru-RU" b="0" i="0" dirty="0" smtClean="0"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, которые осуществляет сам человек, и практически сводится к соблюдению норм здорового образа жизни, к </a:t>
            </a:r>
            <a:r>
              <a:rPr lang="ru-RU" b="0" i="0" u="none" strike="noStrike" dirty="0" smtClean="0">
                <a:solidFill>
                  <a:srgbClr val="7030A0"/>
                </a:solidFill>
                <a:effectLst/>
                <a:latin typeface="Arial" panose="020B0604020202020204" pitchFamily="34" charset="0"/>
                <a:hlinkClick r:id="rId4" tooltip="Личная гигиена"/>
              </a:rPr>
              <a:t>личной гигиене</a:t>
            </a:r>
            <a:r>
              <a:rPr lang="ru-RU" b="0" i="0" dirty="0" smtClean="0"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, гигиене </a:t>
            </a:r>
            <a:r>
              <a:rPr lang="ru-RU" b="0" i="0" u="none" strike="noStrike" dirty="0" smtClean="0">
                <a:solidFill>
                  <a:srgbClr val="7030A0"/>
                </a:solidFill>
                <a:effectLst/>
                <a:latin typeface="Arial" panose="020B0604020202020204" pitchFamily="34" charset="0"/>
                <a:hlinkClick r:id="rId5" tooltip="Одежда"/>
              </a:rPr>
              <a:t>одежды</a:t>
            </a:r>
            <a:r>
              <a:rPr lang="ru-RU" b="0" i="0" dirty="0" smtClean="0"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ru-RU" b="0" i="0" u="none" strike="noStrike" dirty="0" smtClean="0">
                <a:solidFill>
                  <a:srgbClr val="7030A0"/>
                </a:solidFill>
                <a:effectLst/>
                <a:latin typeface="Arial" panose="020B0604020202020204" pitchFamily="34" charset="0"/>
                <a:hlinkClick r:id="rId6" tooltip="Обувь"/>
              </a:rPr>
              <a:t>обуви</a:t>
            </a:r>
            <a:r>
              <a:rPr lang="ru-RU" b="0" i="0" dirty="0" smtClean="0"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, рациональному </a:t>
            </a:r>
            <a:r>
              <a:rPr lang="ru-RU" b="0" i="0" u="none" strike="noStrike" dirty="0" smtClean="0">
                <a:solidFill>
                  <a:srgbClr val="7030A0"/>
                </a:solidFill>
                <a:effectLst/>
                <a:latin typeface="Arial" panose="020B0604020202020204" pitchFamily="34" charset="0"/>
                <a:hlinkClick r:id="rId7" tooltip="Пища"/>
              </a:rPr>
              <a:t>питанию</a:t>
            </a:r>
            <a:r>
              <a:rPr lang="ru-RU" b="0" i="0" dirty="0" smtClean="0"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 и </a:t>
            </a:r>
            <a:r>
              <a:rPr lang="ru-RU" b="0" i="0" u="none" strike="noStrike" dirty="0" smtClean="0">
                <a:solidFill>
                  <a:srgbClr val="7030A0"/>
                </a:solidFill>
                <a:effectLst/>
                <a:latin typeface="Arial" panose="020B0604020202020204" pitchFamily="34" charset="0"/>
                <a:hlinkClick r:id="rId8" tooltip="Питьевой режим"/>
              </a:rPr>
              <a:t>питьевому режиму</a:t>
            </a:r>
            <a:r>
              <a:rPr lang="ru-RU" b="0" i="0" dirty="0" smtClean="0"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, гигиеническому воспитанию подрастающего поколения, рациональному режиму </a:t>
            </a:r>
            <a:r>
              <a:rPr lang="ru-RU" b="0" i="0" u="none" strike="noStrike" dirty="0" smtClean="0">
                <a:solidFill>
                  <a:srgbClr val="7030A0"/>
                </a:solidFill>
                <a:effectLst/>
                <a:latin typeface="Arial" panose="020B0604020202020204" pitchFamily="34" charset="0"/>
                <a:hlinkClick r:id="rId9" tooltip="Труд"/>
              </a:rPr>
              <a:t>труда</a:t>
            </a:r>
            <a:r>
              <a:rPr lang="ru-RU" b="0" i="0" dirty="0" smtClean="0"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 и отдыха, активному занятию </a:t>
            </a:r>
            <a:r>
              <a:rPr lang="ru-RU" b="0" i="0" u="none" strike="noStrike" dirty="0" smtClean="0">
                <a:solidFill>
                  <a:srgbClr val="7030A0"/>
                </a:solidFill>
                <a:effectLst/>
                <a:latin typeface="Arial" panose="020B0604020202020204" pitchFamily="34" charset="0"/>
                <a:hlinkClick r:id="rId10" tooltip="Физкультура"/>
              </a:rPr>
              <a:t>физической культурой</a:t>
            </a:r>
            <a:r>
              <a:rPr lang="ru-RU" b="0" i="0" dirty="0" smtClean="0"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 и др.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8344" y="4056463"/>
            <a:ext cx="11389488" cy="64633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Групповая — включает в себя профилактические мероприятия, проводимые с группами лиц, имеющими сходные симптомы и факторы риска (целевые группы)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8343" y="4833519"/>
            <a:ext cx="11389491" cy="175432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Общественная — включает систему </a:t>
            </a:r>
            <a:r>
              <a:rPr lang="ru-RU" b="0" i="0" u="none" strike="noStrike" dirty="0" smtClean="0">
                <a:solidFill>
                  <a:srgbClr val="7030A0"/>
                </a:solidFill>
                <a:effectLst/>
                <a:latin typeface="Arial" panose="020B0604020202020204" pitchFamily="34" charset="0"/>
                <a:hlinkClick r:id="rId11" tooltip="Социальная защита"/>
              </a:rPr>
              <a:t>социальных</a:t>
            </a:r>
            <a:r>
              <a:rPr lang="ru-RU" b="0" i="0" dirty="0" smtClean="0"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,  </a:t>
            </a:r>
            <a:r>
              <a:rPr lang="ru-RU" b="0" i="0" u="none" strike="noStrike" dirty="0" smtClean="0">
                <a:solidFill>
                  <a:srgbClr val="7030A0"/>
                </a:solidFill>
                <a:effectLst/>
                <a:latin typeface="Arial" panose="020B0604020202020204" pitchFamily="34" charset="0"/>
                <a:hlinkClick r:id="rId12" tooltip="Экономика"/>
              </a:rPr>
              <a:t>экономических</a:t>
            </a:r>
            <a:r>
              <a:rPr lang="ru-RU" b="0" i="0" dirty="0" smtClean="0"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ru-RU" b="0" i="0" u="none" strike="noStrike" dirty="0" smtClean="0">
                <a:solidFill>
                  <a:srgbClr val="7030A0"/>
                </a:solidFill>
                <a:effectLst/>
                <a:latin typeface="Arial" panose="020B0604020202020204" pitchFamily="34" charset="0"/>
                <a:hlinkClick r:id="rId13" tooltip="Закон (право)"/>
              </a:rPr>
              <a:t>законодательных</a:t>
            </a:r>
            <a:r>
              <a:rPr lang="ru-RU" b="0" i="0" dirty="0" smtClean="0"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ru-RU" b="0" i="0" u="none" strike="noStrike" dirty="0" smtClean="0">
                <a:solidFill>
                  <a:srgbClr val="7030A0"/>
                </a:solidFill>
                <a:effectLst/>
                <a:latin typeface="Arial" panose="020B0604020202020204" pitchFamily="34" charset="0"/>
                <a:hlinkClick r:id="rId14" tooltip="Воспитание"/>
              </a:rPr>
              <a:t>воспитательных</a:t>
            </a:r>
            <a:r>
              <a:rPr lang="ru-RU" b="0" i="0" dirty="0" smtClean="0"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ru-RU" b="0" i="0" u="sng" strike="noStrike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hlinkClick r:id="rId15" tooltip="Санитария"/>
              </a:rPr>
              <a:t>санитарно</a:t>
            </a:r>
            <a:r>
              <a:rPr lang="ru-RU" b="0" i="0" u="sng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-технических, санитарно-гигиенических, противоэпидемических и лечебных мероприятий</a:t>
            </a:r>
            <a:r>
              <a:rPr lang="ru-RU" b="0" i="0" dirty="0" smtClean="0"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, планомерно проводимых государственными институтами и общественными организациями с целью обеспечения всестороннего развития физических и духовных сил граждан, устранения факторов, вредно действующих на здоровье населения.</a:t>
            </a:r>
            <a:r>
              <a:rPr lang="ru-RU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9821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7182" t="33342" r="1731" b="12784"/>
          <a:stretch/>
        </p:blipFill>
        <p:spPr>
          <a:xfrm>
            <a:off x="7493866" y="238766"/>
            <a:ext cx="3863335" cy="29277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4679188" cy="15341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838" y="3453163"/>
            <a:ext cx="4987743" cy="334841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73815" y="1606061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0" i="0" dirty="0" smtClean="0"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Школьное питание —</a:t>
            </a:r>
          </a:p>
          <a:p>
            <a:r>
              <a:rPr lang="ru-RU" sz="2400" b="0" i="0" dirty="0" smtClean="0"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с одной стороны, еда в столовой должна соответствовать принципам здорового питания, быть полезной и покрывать потребности растущего детского организма; с другой, она должна быть вкусной и аппетитной, нравиться детям.</a:t>
            </a:r>
            <a:endParaRPr lang="ru-RU" sz="2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7856" t="71326" r="3714"/>
          <a:stretch/>
        </p:blipFill>
        <p:spPr>
          <a:xfrm>
            <a:off x="130630" y="5018315"/>
            <a:ext cx="6738257" cy="163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25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se3.mm.bing.net/th?id=OIP.jSGbXgqCmo5SyF_oFGgPTAAAA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1" t="180" r="17648" b="-180"/>
          <a:stretch/>
        </p:blipFill>
        <p:spPr bwMode="auto">
          <a:xfrm>
            <a:off x="84666" y="1533399"/>
            <a:ext cx="4509105" cy="522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4679188" cy="15341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7183" t="33342" r="4049" b="12784"/>
          <a:stretch/>
        </p:blipFill>
        <p:spPr>
          <a:xfrm>
            <a:off x="9686733" y="103300"/>
            <a:ext cx="2116147" cy="165776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593769" y="2273627"/>
            <a:ext cx="5662995" cy="3970318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ru-RU" dirty="0" smtClean="0"/>
              <a:t>Требования к функциональным размерам мебели, </a:t>
            </a:r>
            <a:r>
              <a:rPr lang="ru-RU" dirty="0"/>
              <a:t>которые должны соответствовать росту </a:t>
            </a:r>
            <a:r>
              <a:rPr lang="ru-RU" dirty="0" smtClean="0"/>
              <a:t>ребенка, например:</a:t>
            </a:r>
          </a:p>
          <a:p>
            <a:endParaRPr lang="ru-RU" dirty="0" smtClean="0"/>
          </a:p>
          <a:p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- Рост 130-145 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см </a:t>
            </a: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– стол должен быть высотой 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58 см и </a:t>
            </a: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стул 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с высотой сиденья 34 см, </a:t>
            </a:r>
            <a:endParaRPr lang="ru-RU" dirty="0" smtClean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Рост  145-160 см - стол высотой 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64 см, а стул – 38 </a:t>
            </a: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см. </a:t>
            </a:r>
          </a:p>
          <a:p>
            <a:pPr marL="285750" indent="-285750">
              <a:buFontTx/>
              <a:buChar char="-"/>
            </a:pPr>
            <a:endParaRPr lang="ru-RU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</a:rPr>
              <a:t>Соблюдение требований – профилактика развития заболеваний опорно-двигательного аппарата: нарушение осанки, искривление позвоночника - сколиоз</a:t>
            </a:r>
            <a:endParaRPr lang="ru-RU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9429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03" y="1534162"/>
            <a:ext cx="4053269" cy="27290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4679188" cy="15341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7183" t="33342" r="4049" b="12784"/>
          <a:stretch/>
        </p:blipFill>
        <p:spPr>
          <a:xfrm>
            <a:off x="9686733" y="103300"/>
            <a:ext cx="2116147" cy="165776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212771" y="1534160"/>
            <a:ext cx="6096000" cy="1477328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Продолжительность уроков  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в период с сентября по декабрь уроки в 1-х классах должны длиться не более 35 минут, а с января по май – 40 минут. </a:t>
            </a:r>
            <a:endParaRPr lang="ru-RU" dirty="0" smtClean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Для 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всех остальных продолжительность занятий традиционна – 45 минут.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212771" y="3068320"/>
            <a:ext cx="6096000" cy="923330"/>
          </a:xfrm>
          <a:prstGeom prst="rect">
            <a:avLst/>
          </a:prstGeom>
          <a:gradFill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Максимальное количество уроков в рамках дневной суммарной образовательной нагрузки установлено </a:t>
            </a: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для 8-9-х 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классов – 33 часа, 10-11-х классов – 34 часа. 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59502" y="4442348"/>
            <a:ext cx="10149269" cy="2308324"/>
          </a:xfrm>
          <a:prstGeom prst="rect">
            <a:avLst/>
          </a:prstGeom>
          <a:gradFill>
            <a:gsLst>
              <a:gs pos="0">
                <a:schemeClr val="accent4">
                  <a:lumMod val="5000"/>
                  <a:lumOff val="95000"/>
                </a:schemeClr>
              </a:gs>
              <a:gs pos="4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Регламентируются продолжительность 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перемен: по 10 минут обычные перемены, 20 минут – перемена для приема пищи и 40 минут – динамическая пауза для 1-х классов</a:t>
            </a: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;</a:t>
            </a:r>
          </a:p>
          <a:p>
            <a:endParaRPr lang="ru-RU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общий 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недельный объем внеурочной деятельности – не более 10 часов</a:t>
            </a: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</a:rPr>
              <a:t>;</a:t>
            </a:r>
          </a:p>
          <a:p>
            <a:pPr>
              <a:buFont typeface="Arial" panose="020B0604020202020204" pitchFamily="34" charset="0"/>
              <a:buChar char="•"/>
            </a:pPr>
            <a:endParaRPr lang="ru-RU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</a:rPr>
              <a:t>продолжительность выполнения домашних заданий: для 1-х классов – 1 час, для 2-3-х классов – 1,5 часа; 4-5-х классов – 2 часа, 6-8-х классов – 2,5 часа, 9-11-х классов – 3,5 часа.</a:t>
            </a:r>
            <a:endParaRPr lang="ru-RU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181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xn--e1ajbac1bg1a.xn--p1ai/wp-content/uploads/2020/01/img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429" y="337458"/>
            <a:ext cx="77724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245429" cy="13919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73" y="2231575"/>
            <a:ext cx="3233057" cy="43107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6073" y="1488594"/>
            <a:ext cx="3766457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ФЕДЕРАЛЬНАЯ ПРОГРАММА «ЧИСТАЯ ВОДА»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386894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879</TotalTime>
  <Words>1201</Words>
  <Application>Microsoft Office PowerPoint</Application>
  <PresentationFormat>Произвольный</PresentationFormat>
  <Paragraphs>191</Paragraphs>
  <Slides>24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7" baseType="lpstr">
      <vt:lpstr>Тема Office</vt:lpstr>
      <vt:lpstr>Волна</vt:lpstr>
      <vt:lpstr>Лист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Для проведения исследований ИЛЦ ФБУЗ «Центр гигиены и эпидемиологии в Кемеровской области-Кузбассе» использует современное высокотехнологическое оборудование: </vt:lpstr>
      <vt:lpstr>Презентация PowerPoint</vt:lpstr>
      <vt:lpstr>Презентация PowerPoint</vt:lpstr>
      <vt:lpstr> Заболеваемость гриппом в Кемеровской области за 2009 - 2018 г.г. (0/0000)  и охват вакцинацией против гриппа (%)</vt:lpstr>
      <vt:lpstr> Заболеваемость гепатитом В в Кемеровской области-Кузбассе за 2006 - 2018 г.г. (0/0000)  и охват вакцинацией против гепатита В (%)</vt:lpstr>
      <vt:lpstr> Многолетняя динамика заболеваемости псевдотуберкулезом населения Кемеровской области с 2004 по 2021 г.г. (0/0000)  </vt:lpstr>
      <vt:lpstr>Презентация PowerPoint</vt:lpstr>
      <vt:lpstr>Презентация PowerPoint</vt:lpstr>
      <vt:lpstr>         COVID-19</vt:lpstr>
      <vt:lpstr>         COVID-19</vt:lpstr>
      <vt:lpstr>         COVID-19</vt:lpstr>
      <vt:lpstr>Презентация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glebova1998@yandex.ru</dc:creator>
  <cp:lastModifiedBy>User</cp:lastModifiedBy>
  <cp:revision>64</cp:revision>
  <dcterms:created xsi:type="dcterms:W3CDTF">2022-02-20T14:02:00Z</dcterms:created>
  <dcterms:modified xsi:type="dcterms:W3CDTF">2022-11-09T09:21:32Z</dcterms:modified>
</cp:coreProperties>
</file>