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8577-C37D-43A1-AE64-439ACB7B4932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CD753-F75B-42D3-9223-1FCEAFECA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921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8577-C37D-43A1-AE64-439ACB7B4932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CD753-F75B-42D3-9223-1FCEAFECA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794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8577-C37D-43A1-AE64-439ACB7B4932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CD753-F75B-42D3-9223-1FCEAFECA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031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8577-C37D-43A1-AE64-439ACB7B4932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CD753-F75B-42D3-9223-1FCEAFECA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05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8577-C37D-43A1-AE64-439ACB7B4932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CD753-F75B-42D3-9223-1FCEAFECA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40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8577-C37D-43A1-AE64-439ACB7B4932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CD753-F75B-42D3-9223-1FCEAFECA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52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8577-C37D-43A1-AE64-439ACB7B4932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CD753-F75B-42D3-9223-1FCEAFECA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638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8577-C37D-43A1-AE64-439ACB7B4932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CD753-F75B-42D3-9223-1FCEAFECA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52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8577-C37D-43A1-AE64-439ACB7B4932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CD753-F75B-42D3-9223-1FCEAFECA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991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8577-C37D-43A1-AE64-439ACB7B4932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CD753-F75B-42D3-9223-1FCEAFECA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36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8577-C37D-43A1-AE64-439ACB7B4932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CD753-F75B-42D3-9223-1FCEAFECA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989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18577-C37D-43A1-AE64-439ACB7B4932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CD753-F75B-42D3-9223-1FCEAFECA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52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100"/>
            <a:ext cx="12192000" cy="691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5690" y="2029097"/>
            <a:ext cx="8525693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30 ноября – всемирный</a:t>
            </a:r>
            <a:br>
              <a:rPr lang="ru-RU" sz="6000" b="1" i="1" dirty="0" smtClean="0">
                <a:solidFill>
                  <a:srgbClr val="FF0000"/>
                </a:solidFill>
              </a:rPr>
            </a:br>
            <a:r>
              <a:rPr lang="ru-RU" sz="6000" b="1" i="1" dirty="0" smtClean="0">
                <a:solidFill>
                  <a:srgbClr val="FF0000"/>
                </a:solidFill>
              </a:rPr>
              <a:t>день борьбы со СПИДом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70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194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5640" y="771540"/>
            <a:ext cx="3873259" cy="544828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40" y="771540"/>
            <a:ext cx="3873256" cy="5493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78896" y="910359"/>
            <a:ext cx="4533899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616.9</a:t>
            </a:r>
            <a:b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А 924</a:t>
            </a:r>
            <a:b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Атлас инфекционных болезней : учебное пособие / под ред. В. И.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Лучшева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, С. Н. Жарова, В. В. Никифорова . - М. : ГЭОТАР-Медиа, 2009. - 224 с. : граф.,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фото.цв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. -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Библиогр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.: с. 213. -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Предм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. указ.: с. 214. -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ISBN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978-5-9704-0910-7 (в пер.) : 550 руб. - Текст : непосредственный.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endParaRPr kumimoji="0" lang="ru-RU" altLang="ru-RU" sz="2400" b="0" i="0" u="none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97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194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5640" y="771540"/>
            <a:ext cx="3873259" cy="544828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40" y="771540"/>
            <a:ext cx="3873256" cy="5493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78896" y="939180"/>
            <a:ext cx="5106332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616.9</a:t>
            </a:r>
            <a:b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П 487</a:t>
            </a:r>
            <a:b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Покровский, В. В. Клиническая диагностика и лечение ВИЧ-инфекции : практическое руководство для студентов, врачей-интернов, клинических ординаторов и врачей всех специальностей / В. В. Покровский, О. Г. Грин, В. В. Беляева ; МЗ РФ. - М. : ГОУ ВУНМЦ МЗ РФ, 2002. - 92 с. - ISBN 5-89004-151-7 : 45.00 р. - Текст : непосредственный.</a:t>
            </a:r>
            <a:b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endParaRPr kumimoji="0" lang="ru-RU" altLang="ru-RU" sz="2400" i="0" u="none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10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194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5640" y="771540"/>
            <a:ext cx="3873259" cy="544828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40" y="771540"/>
            <a:ext cx="3873256" cy="5558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78895" y="1505109"/>
            <a:ext cx="5046129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616.9</a:t>
            </a:r>
            <a:b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П 370</a:t>
            </a:r>
            <a:b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r>
              <a:rPr kumimoji="0" lang="ru-RU" altLang="ru-RU" sz="240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Плавинский</a:t>
            </a: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, С. Л. Миграция, мобильные популяции и ВИЧ-инфекция : научное издание /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С. Л. </a:t>
            </a:r>
            <a:r>
              <a:rPr kumimoji="0" lang="ru-RU" altLang="ru-RU" sz="240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Плавинский</a:t>
            </a: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. - Москва : Акварель, 2011. - 83, [1] с. - </a:t>
            </a:r>
            <a:r>
              <a:rPr kumimoji="0" lang="ru-RU" altLang="ru-RU" sz="240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Библиогр</a:t>
            </a: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.: с. 67-84. –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ISBN 978-5-904787-13-4 : 57.00 р. - Текст : непосредственный.</a:t>
            </a:r>
            <a:b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endParaRPr kumimoji="0" lang="ru-RU" altLang="ru-RU" sz="2400" i="0" u="none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65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3126"/>
            <a:ext cx="12192000" cy="70411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5640" y="771540"/>
            <a:ext cx="3873259" cy="544828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78895" y="3167102"/>
            <a:ext cx="504612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/>
            </a:r>
            <a:b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endParaRPr kumimoji="0" lang="ru-RU" altLang="ru-RU" sz="2400" i="0" u="none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39" y="771540"/>
            <a:ext cx="3947335" cy="5634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752974" y="1505108"/>
            <a:ext cx="4610101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616.9</a:t>
            </a:r>
            <a:b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В 549</a:t>
            </a: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/>
            </a:r>
            <a:b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ВИЧ-инфекция и СПИД : клинические рекомендации / ред. В. В. Покровский. - 2-е изд., </a:t>
            </a:r>
            <a:r>
              <a:rPr kumimoji="0" lang="ru-RU" altLang="ru-RU" sz="240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перераб</a:t>
            </a: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. и доп. - М. : ГЭОТАР-Медиа, 2019. - 156 с. - </a:t>
            </a:r>
            <a:r>
              <a:rPr kumimoji="0" lang="ru-RU" altLang="ru-RU" sz="240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Библиогр</a:t>
            </a: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.: с. 105-107. - ISBN 978-5-9704-4869-4 : 380.00 р. - Текст : непосредственный.</a:t>
            </a:r>
            <a:b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endParaRPr kumimoji="0" lang="ru-RU" altLang="ru-RU" sz="2400" i="0" u="none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64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411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5640" y="771540"/>
            <a:ext cx="3873259" cy="544828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78895" y="3167102"/>
            <a:ext cx="504612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/>
            </a:r>
            <a:b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endParaRPr kumimoji="0" lang="ru-RU" altLang="ru-RU" sz="2400" i="0" u="none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40" y="771540"/>
            <a:ext cx="3873254" cy="5538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015894" y="3536433"/>
            <a:ext cx="2078147" cy="880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678894" y="829255"/>
            <a:ext cx="4912781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616.9</a:t>
            </a:r>
            <a:b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С 692</a:t>
            </a: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/>
            </a:r>
            <a:b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Социально-значимые инфекции среди населения и мигрантов Санкт-Петербурга : сборник статей кафедры инфекционных болезней, эпидемиологии и </a:t>
            </a:r>
            <a:r>
              <a:rPr kumimoji="0" lang="ru-RU" altLang="ru-RU" sz="240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дерматовенерологии</a:t>
            </a: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/ Санкт-Петербургский государственный университет, Медицинский факультет. - СПб. : [б. и.], 2015. - 116 с. : рис., табл. - </a:t>
            </a:r>
            <a:r>
              <a:rPr kumimoji="0" lang="ru-RU" altLang="ru-RU" sz="240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Библиогр</a:t>
            </a: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. в конце ст. - 35.00 р. - Текст : непосредственный.</a:t>
            </a:r>
            <a:b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endParaRPr kumimoji="0" lang="ru-RU" altLang="ru-RU" sz="2400" i="0" u="none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30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301"/>
            <a:ext cx="12192000" cy="70411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5640" y="771540"/>
            <a:ext cx="3873259" cy="544828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78895" y="3167102"/>
            <a:ext cx="504612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/>
            </a:r>
            <a:b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endParaRPr kumimoji="0" lang="ru-RU" altLang="ru-RU" sz="2400" i="0" u="none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40" y="728701"/>
            <a:ext cx="3970768" cy="5491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852608" y="1135777"/>
            <a:ext cx="510540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616.9</a:t>
            </a:r>
            <a:b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В 549</a:t>
            </a:r>
            <a:b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ВИЧ-инфекция и СПИД-ассоциируемые заболевания : монография / А. Я. Лысенко, М. Х.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Турьянов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, М. В.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Лавдовская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, В. М. Подольский ; Российская академия естественных наук. - М. : ТОО "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Рарогъ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", 1996. - 624 с. -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ISBN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5-87372-066-5 : 160.00 р. - Текст : непосредственный.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/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endParaRPr kumimoji="0" lang="ru-RU" altLang="ru-RU" sz="2400" b="0" i="0" u="none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63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411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5640" y="771540"/>
            <a:ext cx="3873259" cy="544828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78895" y="368374"/>
            <a:ext cx="5046130" cy="701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  <a:latin typeface="Arial" panose="020B0604020202020204" pitchFamily="34" charset="0"/>
              </a:rPr>
              <a:t>616.9</a:t>
            </a:r>
            <a:r>
              <a:rPr lang="ru-RU" sz="2400" b="1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2400" b="1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b="1" smtClean="0">
                <a:solidFill>
                  <a:srgbClr val="000000"/>
                </a:solidFill>
                <a:latin typeface="Arial" panose="020B0604020202020204" pitchFamily="34" charset="0"/>
              </a:rPr>
              <a:t>В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549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ВИЧ-Инфекция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 и СПИД : национальное руководство / Л. Ю.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Афонина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, В. В. Беляева, Е. В. Богословская [и др.] ; ред. В. В. Покровский ; Ассоциация медицинских обществ по качеству. - Москва : ГЭОТАР-Медиа, 2013. - 606 с. : ил. - (Национальные руководства). -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Предм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. указ.: с. 601-606. -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Библиогр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. в конце гл. - ISBN 978-5-9704-2442-1 (в пер.). - Текст : непосредственный.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Авт. указаны на с.10-11</a:t>
            </a: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/>
            </a:r>
            <a:b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endParaRPr kumimoji="0" lang="ru-RU" altLang="ru-RU" sz="2400" i="0" u="none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39" y="728702"/>
            <a:ext cx="3873255" cy="5664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791075" y="3075027"/>
            <a:ext cx="493394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/>
            </a:r>
            <a:b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endParaRPr kumimoji="0" lang="ru-RU" altLang="ru-RU" sz="2400" i="0" u="none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39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411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5640" y="771540"/>
            <a:ext cx="3873259" cy="544828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78895" y="3167102"/>
            <a:ext cx="504612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/>
            </a:r>
            <a:b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endParaRPr kumimoji="0" lang="ru-RU" altLang="ru-RU" sz="2400" i="0" u="none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39" y="728702"/>
            <a:ext cx="3873255" cy="5638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678894" y="729888"/>
            <a:ext cx="4969931" cy="664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616.9</a:t>
            </a:r>
            <a:b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И 740</a:t>
            </a: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/>
            </a:r>
            <a:b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Инфекционные болезни : национальное руководство с приложением на компакт-диске / ред.: Н. Д. </a:t>
            </a:r>
            <a:r>
              <a:rPr kumimoji="0" lang="ru-RU" altLang="ru-RU" sz="240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Ющук</a:t>
            </a: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, Ю. Я. Венгеров. - М. : ГЭОТАР-Медиа, 2009. - 1056 с. : рис., табл. + 1 эл. опт. диск (CD-ROM). - (Национальные руководства) (Приоритетные национальные проекты. Здоровье). - </a:t>
            </a:r>
            <a:r>
              <a:rPr kumimoji="0" lang="ru-RU" altLang="ru-RU" sz="240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Предм</a:t>
            </a: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. указ.: с. 1031. - ISBN 978-5-9704-1000-4 (в пер.) : 1500.00 р. - Текст : непосредственный + Текст : электронный.</a:t>
            </a:r>
            <a:b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endParaRPr kumimoji="0" lang="ru-RU" altLang="ru-RU" sz="2400" i="0" u="none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88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411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5640" y="771540"/>
            <a:ext cx="3873259" cy="544828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78895" y="3167102"/>
            <a:ext cx="504612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/>
            </a:r>
            <a:b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endParaRPr kumimoji="0" lang="ru-RU" altLang="ru-RU" sz="2400" i="0" u="none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39" y="728701"/>
            <a:ext cx="3873255" cy="5493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78894" y="2022549"/>
            <a:ext cx="4969931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616.9</a:t>
            </a:r>
            <a:b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С72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СПИД: Эпидемиология,</a:t>
            </a:r>
            <a:r>
              <a:rPr kumimoji="0" lang="ru-RU" altLang="ru-RU" sz="2400" i="0" u="none" strike="noStrike" cap="none" normalizeH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Клиника, Уход за больными. Пути передачи. Профилактика и программы борьбы. – М.: Медицина. 1990.- 95 с.(ВОЗ серии СПИД </a:t>
            </a:r>
            <a:r>
              <a:rPr lang="ru-RU" altLang="ru-RU" sz="2400" dirty="0" smtClean="0">
                <a:cs typeface="Arial" panose="020B0604020202020204" pitchFamily="34" charset="0"/>
              </a:rPr>
              <a:t>№1,2,3,). </a:t>
            </a:r>
            <a:r>
              <a:rPr lang="ru-RU" altLang="ru-RU" sz="2400" dirty="0">
                <a:cs typeface="Arial" panose="020B0604020202020204" pitchFamily="34" charset="0"/>
              </a:rPr>
              <a:t>- Текст : непосредственный </a:t>
            </a: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/>
            </a:r>
            <a:b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endParaRPr kumimoji="0" lang="ru-RU" altLang="ru-RU" sz="2400" i="0" u="none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20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411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5640" y="771540"/>
            <a:ext cx="3873259" cy="544828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78895" y="3167102"/>
            <a:ext cx="504612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/>
            </a:r>
            <a:b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endParaRPr kumimoji="0" lang="ru-RU" altLang="ru-RU" sz="2400" i="0" u="none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39" y="771540"/>
            <a:ext cx="3873255" cy="5538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78894" y="1653218"/>
            <a:ext cx="4969931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cs typeface="Arial" panose="020B0604020202020204" pitchFamily="34" charset="0"/>
              </a:rPr>
              <a:t>616.9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cs typeface="Arial" panose="020B0604020202020204" pitchFamily="34" charset="0"/>
              </a:rPr>
              <a:t>М </a:t>
            </a:r>
            <a:r>
              <a:rPr lang="ru-RU" altLang="ru-RU" sz="2400" b="1" dirty="0">
                <a:cs typeface="Arial" panose="020B0604020202020204" pitchFamily="34" charset="0"/>
              </a:rPr>
              <a:t>342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err="1" smtClean="0">
                <a:cs typeface="Arial" panose="020B0604020202020204" pitchFamily="34" charset="0"/>
              </a:rPr>
              <a:t>Матиевская</a:t>
            </a:r>
            <a:r>
              <a:rPr lang="ru-RU" altLang="ru-RU" sz="2400" dirty="0">
                <a:cs typeface="Arial" panose="020B0604020202020204" pitchFamily="34" charset="0"/>
              </a:rPr>
              <a:t>, Н. </a:t>
            </a:r>
            <a:r>
              <a:rPr lang="ru-RU" altLang="ru-RU" sz="2400" dirty="0" smtClean="0">
                <a:cs typeface="Arial" panose="020B0604020202020204" pitchFamily="34" charset="0"/>
              </a:rPr>
              <a:t>В. ВИЧ-инфекция</a:t>
            </a:r>
            <a:r>
              <a:rPr lang="ru-RU" altLang="ru-RU" sz="2400" dirty="0">
                <a:cs typeface="Arial" panose="020B0604020202020204" pitchFamily="34" charset="0"/>
              </a:rPr>
              <a:t>. Оппортунистические инфекции и заболевания : учебное пособие / Н. В. </a:t>
            </a:r>
            <a:r>
              <a:rPr lang="ru-RU" altLang="ru-RU" sz="2400" dirty="0" err="1">
                <a:cs typeface="Arial" panose="020B0604020202020204" pitchFamily="34" charset="0"/>
              </a:rPr>
              <a:t>Матиевская</a:t>
            </a:r>
            <a:r>
              <a:rPr lang="ru-RU" altLang="ru-RU" sz="2400" dirty="0">
                <a:cs typeface="Arial" panose="020B0604020202020204" pitchFamily="34" charset="0"/>
              </a:rPr>
              <a:t>, В. М. </a:t>
            </a:r>
            <a:r>
              <a:rPr lang="ru-RU" altLang="ru-RU" sz="2400" dirty="0" err="1">
                <a:cs typeface="Arial" panose="020B0604020202020204" pitchFamily="34" charset="0"/>
              </a:rPr>
              <a:t>Цыркунов</a:t>
            </a:r>
            <a:r>
              <a:rPr lang="ru-RU" altLang="ru-RU" sz="2400" dirty="0">
                <a:cs typeface="Arial" panose="020B0604020202020204" pitchFamily="34" charset="0"/>
              </a:rPr>
              <a:t>, Д. Е. Киреев. - Москва : БИНОМ, 2016. - 318, [2] с. - ISBN 978-5-9518-0626-0 (в пер.) : 416.00 р. - Текст : непосредственный</a:t>
            </a: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/>
            </a:r>
            <a:b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endParaRPr kumimoji="0" lang="ru-RU" altLang="ru-RU" sz="2400" i="0" u="none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76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439"/>
            <a:ext cx="12192000" cy="69194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5640" y="771540"/>
            <a:ext cx="3873259" cy="544828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75" y="1533525"/>
            <a:ext cx="3943350" cy="46863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b="1" dirty="0" smtClean="0"/>
              <a:t>616.9</a:t>
            </a:r>
          </a:p>
          <a:p>
            <a:pPr algn="l">
              <a:spcBef>
                <a:spcPts val="0"/>
              </a:spcBef>
            </a:pPr>
            <a:r>
              <a:rPr lang="ru-RU" b="1" dirty="0" smtClean="0"/>
              <a:t>П 370</a:t>
            </a:r>
          </a:p>
          <a:p>
            <a:pPr algn="l">
              <a:spcBef>
                <a:spcPts val="0"/>
              </a:spcBef>
            </a:pPr>
            <a:r>
              <a:rPr lang="ru-RU" dirty="0" err="1" smtClean="0"/>
              <a:t>Плавинский</a:t>
            </a:r>
            <a:r>
              <a:rPr lang="ru-RU" dirty="0" smtClean="0"/>
              <a:t>, С. Л.</a:t>
            </a:r>
          </a:p>
          <a:p>
            <a:pPr algn="l">
              <a:spcBef>
                <a:spcPts val="0"/>
              </a:spcBef>
            </a:pPr>
            <a:r>
              <a:rPr lang="ru-RU" dirty="0" smtClean="0"/>
              <a:t>Вакцинация ВИЧ-инфицированных лиц : научное издание / С. Л. </a:t>
            </a:r>
            <a:r>
              <a:rPr lang="ru-RU" dirty="0" err="1" smtClean="0"/>
              <a:t>Плавинский</a:t>
            </a:r>
            <a:r>
              <a:rPr lang="ru-RU" dirty="0" smtClean="0"/>
              <a:t>. - Москва : Акварель, 2010. - 56 с. - ISBN 978-5-904787-06-6 : 50.00 р. - Текст : непосредственный.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40" y="666766"/>
            <a:ext cx="3873259" cy="5553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708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411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5640" y="771540"/>
            <a:ext cx="3873259" cy="544828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78895" y="3167102"/>
            <a:ext cx="504612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/>
            </a:r>
            <a:b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endParaRPr kumimoji="0" lang="ru-RU" altLang="ru-RU" sz="2400" i="0" u="none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39" y="771539"/>
            <a:ext cx="3873255" cy="5528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78894" y="1837884"/>
            <a:ext cx="4969931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cs typeface="Arial" panose="020B0604020202020204" pitchFamily="34" charset="0"/>
              </a:rPr>
              <a:t>616.9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cs typeface="Arial" panose="020B0604020202020204" pitchFamily="34" charset="0"/>
              </a:rPr>
              <a:t>И </a:t>
            </a:r>
            <a:r>
              <a:rPr lang="ru-RU" altLang="ru-RU" sz="2400" b="1" dirty="0">
                <a:cs typeface="Arial" panose="020B0604020202020204" pitchFamily="34" charset="0"/>
              </a:rPr>
              <a:t>740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cs typeface="Arial" panose="020B0604020202020204" pitchFamily="34" charset="0"/>
              </a:rPr>
              <a:t>Инфекционные </a:t>
            </a:r>
            <a:r>
              <a:rPr lang="ru-RU" altLang="ru-RU" sz="2400" dirty="0">
                <a:cs typeface="Arial" panose="020B0604020202020204" pitchFamily="34" charset="0"/>
              </a:rPr>
              <a:t>болезни : атлас - руководство / В. Ф. </a:t>
            </a:r>
            <a:r>
              <a:rPr lang="ru-RU" altLang="ru-RU" sz="2400" dirty="0" err="1">
                <a:cs typeface="Arial" panose="020B0604020202020204" pitchFamily="34" charset="0"/>
              </a:rPr>
              <a:t>Учайкин</a:t>
            </a:r>
            <a:r>
              <a:rPr lang="ru-RU" altLang="ru-RU" sz="2400" dirty="0">
                <a:cs typeface="Arial" panose="020B0604020202020204" pitchFamily="34" charset="0"/>
              </a:rPr>
              <a:t>, Ф. С. Харламова, О. В. </a:t>
            </a:r>
            <a:r>
              <a:rPr lang="ru-RU" altLang="ru-RU" sz="2400" dirty="0" err="1">
                <a:cs typeface="Arial" panose="020B0604020202020204" pitchFamily="34" charset="0"/>
              </a:rPr>
              <a:t>Шамшева</a:t>
            </a:r>
            <a:r>
              <a:rPr lang="ru-RU" altLang="ru-RU" sz="2400" dirty="0">
                <a:cs typeface="Arial" panose="020B0604020202020204" pitchFamily="34" charset="0"/>
              </a:rPr>
              <a:t>, И. В. </a:t>
            </a:r>
            <a:r>
              <a:rPr lang="ru-RU" altLang="ru-RU" sz="2400" dirty="0" err="1">
                <a:cs typeface="Arial" panose="020B0604020202020204" pitchFamily="34" charset="0"/>
              </a:rPr>
              <a:t>Полеско</a:t>
            </a:r>
            <a:r>
              <a:rPr lang="ru-RU" altLang="ru-RU" sz="2400" dirty="0">
                <a:cs typeface="Arial" panose="020B0604020202020204" pitchFamily="34" charset="0"/>
              </a:rPr>
              <a:t>. - М. : ГЭОТАР-Медиа, 2010. - 382, [2] с. : </a:t>
            </a:r>
            <a:r>
              <a:rPr lang="ru-RU" altLang="ru-RU" sz="2400" dirty="0" err="1">
                <a:cs typeface="Arial" panose="020B0604020202020204" pitchFamily="34" charset="0"/>
              </a:rPr>
              <a:t>цв</a:t>
            </a:r>
            <a:r>
              <a:rPr lang="ru-RU" altLang="ru-RU" sz="2400" dirty="0">
                <a:cs typeface="Arial" panose="020B0604020202020204" pitchFamily="34" charset="0"/>
              </a:rPr>
              <a:t>. ил., табл. - </a:t>
            </a:r>
            <a:r>
              <a:rPr lang="ru-RU" altLang="ru-RU" sz="2400" dirty="0" err="1">
                <a:cs typeface="Arial" panose="020B0604020202020204" pitchFamily="34" charset="0"/>
              </a:rPr>
              <a:t>Предм</a:t>
            </a:r>
            <a:r>
              <a:rPr lang="ru-RU" altLang="ru-RU" sz="2400" dirty="0">
                <a:cs typeface="Arial" panose="020B0604020202020204" pitchFamily="34" charset="0"/>
              </a:rPr>
              <a:t>. указ.: с. 381-382. - ISBN 978-5-9704-1810-9 (в пер.). - Текст : непосредственный.</a:t>
            </a: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/>
            </a:r>
            <a:b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endParaRPr kumimoji="0" lang="ru-RU" altLang="ru-RU" sz="2400" i="0" u="none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85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411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5640" y="771540"/>
            <a:ext cx="3873259" cy="544828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78895" y="3167102"/>
            <a:ext cx="504612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/>
            </a:r>
            <a:b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endParaRPr kumimoji="0" lang="ru-RU" altLang="ru-RU" sz="2400" i="0" u="none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39" y="728701"/>
            <a:ext cx="3873255" cy="5484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78894" y="1837885"/>
            <a:ext cx="4969931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cs typeface="Arial" panose="020B0604020202020204" pitchFamily="34" charset="0"/>
              </a:rPr>
              <a:t> 616.9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cs typeface="Arial" panose="020B0604020202020204" pitchFamily="34" charset="0"/>
              </a:rPr>
              <a:t> </a:t>
            </a:r>
            <a:r>
              <a:rPr lang="ru-RU" altLang="ru-RU" sz="2400" b="1" dirty="0" smtClean="0">
                <a:cs typeface="Arial" panose="020B0604020202020204" pitchFamily="34" charset="0"/>
              </a:rPr>
              <a:t>Х 158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cs typeface="Arial" panose="020B0604020202020204" pitchFamily="34" charset="0"/>
              </a:rPr>
              <a:t> </a:t>
            </a:r>
            <a:r>
              <a:rPr lang="ru-RU" altLang="ru-RU" sz="2400" dirty="0">
                <a:cs typeface="Arial" panose="020B0604020202020204" pitchFamily="34" charset="0"/>
              </a:rPr>
              <a:t>Хаитов, Р. </a:t>
            </a:r>
            <a:r>
              <a:rPr lang="ru-RU" altLang="ru-RU" sz="2400" dirty="0" smtClean="0">
                <a:cs typeface="Arial" panose="020B0604020202020204" pitchFamily="34" charset="0"/>
              </a:rPr>
              <a:t>М. </a:t>
            </a:r>
            <a:r>
              <a:rPr lang="ru-RU" altLang="ru-RU" sz="2400" dirty="0" err="1" smtClean="0">
                <a:cs typeface="Arial" panose="020B0604020202020204" pitchFamily="34" charset="0"/>
              </a:rPr>
              <a:t>Спид</a:t>
            </a:r>
            <a:r>
              <a:rPr lang="ru-RU" altLang="ru-RU" sz="2400" dirty="0" smtClean="0">
                <a:cs typeface="Arial" panose="020B0604020202020204" pitchFamily="34" charset="0"/>
              </a:rPr>
              <a:t> </a:t>
            </a:r>
            <a:r>
              <a:rPr lang="ru-RU" altLang="ru-RU" sz="2400" dirty="0">
                <a:cs typeface="Arial" panose="020B0604020202020204" pitchFamily="34" charset="0"/>
              </a:rPr>
              <a:t>: монография / Р. М. Хаитов ; под ред. Р. М. </a:t>
            </a:r>
            <a:r>
              <a:rPr lang="ru-RU" altLang="ru-RU" sz="2400" dirty="0" err="1">
                <a:cs typeface="Arial" panose="020B0604020202020204" pitchFamily="34" charset="0"/>
              </a:rPr>
              <a:t>Хаитова</a:t>
            </a:r>
            <a:r>
              <a:rPr lang="ru-RU" altLang="ru-RU" sz="2400" dirty="0">
                <a:cs typeface="Arial" panose="020B0604020202020204" pitchFamily="34" charset="0"/>
              </a:rPr>
              <a:t>. - 2-е изд., </a:t>
            </a:r>
            <a:r>
              <a:rPr lang="ru-RU" altLang="ru-RU" sz="2400" dirty="0" err="1">
                <a:cs typeface="Arial" panose="020B0604020202020204" pitchFamily="34" charset="0"/>
              </a:rPr>
              <a:t>перераб</a:t>
            </a:r>
            <a:r>
              <a:rPr lang="ru-RU" altLang="ru-RU" sz="2400" dirty="0">
                <a:cs typeface="Arial" panose="020B0604020202020204" pitchFamily="34" charset="0"/>
              </a:rPr>
              <a:t>. и доп. - Москва : ГЭОТАР-Медиа, 2018. - 494 с. : </a:t>
            </a:r>
            <a:r>
              <a:rPr lang="ru-RU" altLang="ru-RU" sz="2400" dirty="0" err="1">
                <a:cs typeface="Arial" panose="020B0604020202020204" pitchFamily="34" charset="0"/>
              </a:rPr>
              <a:t>цв</a:t>
            </a:r>
            <a:r>
              <a:rPr lang="ru-RU" altLang="ru-RU" sz="2400" dirty="0">
                <a:cs typeface="Arial" panose="020B0604020202020204" pitchFamily="34" charset="0"/>
              </a:rPr>
              <a:t>. ил. - </a:t>
            </a:r>
            <a:r>
              <a:rPr lang="ru-RU" altLang="ru-RU" sz="2400" dirty="0" err="1">
                <a:cs typeface="Arial" panose="020B0604020202020204" pitchFamily="34" charset="0"/>
              </a:rPr>
              <a:t>Библиогр</a:t>
            </a:r>
            <a:r>
              <a:rPr lang="ru-RU" altLang="ru-RU" sz="2400" dirty="0">
                <a:cs typeface="Arial" panose="020B0604020202020204" pitchFamily="34" charset="0"/>
              </a:rPr>
              <a:t>. в конце гл. - ISBN 978-5-9704-4482-5 (в пер.) : 2200.00 р. - Текст : непосредственный.</a:t>
            </a: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/>
            </a:r>
            <a:b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endParaRPr kumimoji="0" lang="ru-RU" altLang="ru-RU" sz="2400" i="0" u="none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18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5640" y="771540"/>
            <a:ext cx="3873259" cy="544828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78895" y="3167102"/>
            <a:ext cx="504612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/>
            </a:r>
            <a:b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endParaRPr kumimoji="0" lang="ru-RU" altLang="ru-RU" sz="2400" i="0" u="none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4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439"/>
            <a:ext cx="12192000" cy="69194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5640" y="771540"/>
            <a:ext cx="3873259" cy="544828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9225" y="619125"/>
            <a:ext cx="4743450" cy="672465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b="1" dirty="0" smtClean="0"/>
              <a:t>616.9</a:t>
            </a:r>
          </a:p>
          <a:p>
            <a:pPr algn="l">
              <a:spcBef>
                <a:spcPts val="0"/>
              </a:spcBef>
            </a:pPr>
            <a:r>
              <a:rPr lang="ru-RU" b="1" dirty="0" smtClean="0"/>
              <a:t>Н 590</a:t>
            </a:r>
          </a:p>
          <a:p>
            <a:pPr algn="l">
              <a:spcBef>
                <a:spcPts val="0"/>
              </a:spcBef>
            </a:pPr>
            <a:r>
              <a:rPr lang="ru-RU" dirty="0" smtClean="0"/>
              <a:t>Нечаев, В. В.</a:t>
            </a:r>
          </a:p>
          <a:p>
            <a:pPr algn="l">
              <a:spcBef>
                <a:spcPts val="0"/>
              </a:spcBef>
            </a:pPr>
            <a:r>
              <a:rPr lang="ru-RU" dirty="0" smtClean="0"/>
              <a:t>Социально-значимые инфекции : в 2-х ч. / В. В. Нечаев. - Санкт-Петербург : Береста, 2011 - . - ISBN 978-5-905225-10-9. - Текст : непосредственный.</a:t>
            </a:r>
          </a:p>
          <a:p>
            <a:pPr algn="l">
              <a:spcBef>
                <a:spcPts val="0"/>
              </a:spcBef>
            </a:pPr>
            <a:r>
              <a:rPr lang="ru-RU" dirty="0" smtClean="0"/>
              <a:t>   Ч. I : </a:t>
            </a:r>
            <a:r>
              <a:rPr lang="ru-RU" dirty="0" err="1" smtClean="0"/>
              <a:t>Моноинфекции</a:t>
            </a:r>
            <a:r>
              <a:rPr lang="ru-RU" dirty="0" smtClean="0"/>
              <a:t>: туберкулез, </a:t>
            </a:r>
            <a:r>
              <a:rPr lang="ru-RU" dirty="0" err="1" smtClean="0"/>
              <a:t>вич</a:t>
            </a:r>
            <a:r>
              <a:rPr lang="ru-RU" dirty="0" smtClean="0"/>
              <a:t>-инфекция и вирусные гепатиты / А. К. Иванов, А. М. Пантелеев ; Санкт-петербургская государственная медицинская академия им. И. И. Мечникова. - 439 с. : табл. - </a:t>
            </a:r>
            <a:r>
              <a:rPr lang="ru-RU" dirty="0" err="1" smtClean="0"/>
              <a:t>Библиогр</a:t>
            </a:r>
            <a:r>
              <a:rPr lang="ru-RU" dirty="0" smtClean="0"/>
              <a:t>.: с. 391. - ISBN 978-5-905225-11-6 (в пер.) : 520.00 р.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40" y="771539"/>
            <a:ext cx="3873260" cy="5448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85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439"/>
            <a:ext cx="12192000" cy="69194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5640" y="771540"/>
            <a:ext cx="3873259" cy="544828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9225" y="619125"/>
            <a:ext cx="4743450" cy="672465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b="1" dirty="0" smtClean="0"/>
              <a:t>616.9</a:t>
            </a:r>
          </a:p>
          <a:p>
            <a:pPr algn="l">
              <a:spcBef>
                <a:spcPts val="0"/>
              </a:spcBef>
            </a:pPr>
            <a:r>
              <a:rPr lang="ru-RU" b="1" dirty="0" smtClean="0"/>
              <a:t>Н 590</a:t>
            </a:r>
          </a:p>
          <a:p>
            <a:pPr algn="l">
              <a:spcBef>
                <a:spcPts val="0"/>
              </a:spcBef>
            </a:pPr>
            <a:r>
              <a:rPr lang="ru-RU" dirty="0" smtClean="0"/>
              <a:t>Нечаев, В. В.</a:t>
            </a:r>
          </a:p>
          <a:p>
            <a:pPr algn="l">
              <a:spcBef>
                <a:spcPts val="0"/>
              </a:spcBef>
            </a:pPr>
            <a:r>
              <a:rPr lang="ru-RU" dirty="0" smtClean="0"/>
              <a:t>Социально-значимые инфекции : в 2-х ч. / В. В. Нечаев. - Санкт-Петербург : Береста, 2011 - . - ISBN 978-5-905225-10-9. - Текст : непосредственный.</a:t>
            </a:r>
          </a:p>
          <a:p>
            <a:pPr algn="l">
              <a:spcBef>
                <a:spcPts val="0"/>
              </a:spcBef>
            </a:pPr>
            <a:r>
              <a:rPr lang="ru-RU" dirty="0" smtClean="0"/>
              <a:t>   Ч. I : </a:t>
            </a:r>
            <a:r>
              <a:rPr lang="ru-RU" dirty="0" err="1" smtClean="0"/>
              <a:t>Моноинфекции</a:t>
            </a:r>
            <a:r>
              <a:rPr lang="ru-RU" dirty="0" smtClean="0"/>
              <a:t>: туберкулез, </a:t>
            </a:r>
            <a:r>
              <a:rPr lang="ru-RU" dirty="0" err="1" smtClean="0"/>
              <a:t>вич</a:t>
            </a:r>
            <a:r>
              <a:rPr lang="ru-RU" dirty="0" smtClean="0"/>
              <a:t>-инфекция и вирусные гепатиты / А. К. Иванов, А. М. Пантелеев ; Санкт-петербургская государственная медицинская академия им. И. И. Мечникова. - 439 с. : табл. - </a:t>
            </a:r>
            <a:r>
              <a:rPr lang="ru-RU" dirty="0" err="1" smtClean="0"/>
              <a:t>Библиогр</a:t>
            </a:r>
            <a:r>
              <a:rPr lang="ru-RU" dirty="0" smtClean="0"/>
              <a:t>.: с. 391. - ISBN 978-5-905225-11-6 (в пер.) : 520.00 р.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40" y="771539"/>
            <a:ext cx="3912550" cy="5448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607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194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5640" y="771540"/>
            <a:ext cx="3873259" cy="544828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39" y="704849"/>
            <a:ext cx="3877717" cy="5514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78899" y="1109245"/>
            <a:ext cx="4831311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616.9</a:t>
            </a:r>
            <a:b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С72</a:t>
            </a: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/>
            </a:r>
            <a:b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СПИД. Синдром приобретенного иммунодефицита : научно-популярная литература / Ред. Ю.В. </a:t>
            </a:r>
            <a:r>
              <a:rPr kumimoji="0" lang="ru-RU" altLang="ru-RU" sz="240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Татура</a:t>
            </a: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. - М. : "Новый издательский дом", 2004. - 384 с. ; 12х17 см. - ("Ваше здоровье"). - ISBN 5-9643-0040-5 (в пер.) : 115.50 руб. - Текст : непосредственный.</a:t>
            </a:r>
            <a:b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endParaRPr kumimoji="0" lang="ru-RU" altLang="ru-RU" sz="2400" i="0" u="none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1615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194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5640" y="771540"/>
            <a:ext cx="3873259" cy="544828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39" y="771539"/>
            <a:ext cx="3873259" cy="5503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78898" y="781595"/>
            <a:ext cx="5379502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616.9</a:t>
            </a:r>
            <a:b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М 430</a:t>
            </a: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/>
            </a:r>
            <a:b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Межведомственное взаимодействие по вопросам диагностики и профилактики ВИЧ - инфекции : материалы областной научно-практической конференции по профилактике ВИЧ - инфекции / Кемеровская государственная медицинская академия. - Кемерово: [б. и.], 2004. - 84 с. : табл. - 40.00 р. - Текст: непосредственный.</a:t>
            </a:r>
            <a:b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endParaRPr kumimoji="0" lang="ru-RU" altLang="ru-RU" sz="2400" i="0" u="none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83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194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5640" y="771540"/>
            <a:ext cx="3873259" cy="544828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39" y="781595"/>
            <a:ext cx="3873258" cy="5470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78897" y="1507258"/>
            <a:ext cx="4512728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616.9</a:t>
            </a:r>
            <a:b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З-697</a:t>
            </a: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/>
            </a:r>
            <a:b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Змушко, Е. И. ВИЧ-инфекция : руководство для врачей / Е. И. Змушко, Е. С. Белозеров. - СПб. : Питер, 2000. - 320 с. ; 13х20 см. - (Современная медицина). - ISBN 5-272-00014-5 : 61.50 р. - Текст : непосредственный.</a:t>
            </a:r>
            <a:b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/>
            </a:r>
            <a:b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endParaRPr kumimoji="0" lang="ru-RU" altLang="ru-RU" sz="2400" i="0" u="none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6285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194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5640" y="771540"/>
            <a:ext cx="3873259" cy="544828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39" y="771539"/>
            <a:ext cx="3873258" cy="5452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78897" y="767316"/>
            <a:ext cx="4560353" cy="627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616.9</a:t>
            </a:r>
            <a:b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Я 474</a:t>
            </a: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/>
            </a:r>
            <a:b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Яковлев, Н. А. </a:t>
            </a:r>
            <a:r>
              <a:rPr kumimoji="0" lang="ru-RU" altLang="ru-RU" sz="240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Нейроспид</a:t>
            </a: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. Неврологические расстройства при ВИЧ-инфекции/</a:t>
            </a:r>
            <a:r>
              <a:rPr kumimoji="0" lang="ru-RU" altLang="ru-RU" sz="240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CПИДе</a:t>
            </a: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: учебное пособие для студентов мед. вузов / Н. А. Яковлев, Н. М. </a:t>
            </a:r>
            <a:r>
              <a:rPr kumimoji="0" lang="ru-RU" altLang="ru-RU" sz="240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Жулев</a:t>
            </a: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, Т. А. Слюсарь. - М. : Медицинское информационное агентство, 2005. - 280 с. : рис., табл. - </a:t>
            </a:r>
            <a:r>
              <a:rPr kumimoji="0" lang="ru-RU" altLang="ru-RU" sz="240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Библиогр</a:t>
            </a: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.: с.266. - ISBN 5-89481-261-5 : 134 руб. - Текст : непосредственный.</a:t>
            </a:r>
            <a:b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endParaRPr kumimoji="0" lang="ru-RU" altLang="ru-RU" sz="2400" i="0" u="none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7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194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5640" y="771540"/>
            <a:ext cx="3873259" cy="544828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39" y="645020"/>
            <a:ext cx="3873257" cy="5829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78896" y="917796"/>
            <a:ext cx="4524375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616.9</a:t>
            </a:r>
            <a:b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П 487</a:t>
            </a: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/>
            </a:r>
            <a:b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Покровский, В. В. ВИЧ-инфекция: клиника, диагностика и лечение : монография / В. В. Покровский, Т. Н. Ермак, В. В. Беляева, О. Г. Юрин ; ред. В. В. Покровский. - 2-е изд., </a:t>
            </a:r>
            <a:r>
              <a:rPr kumimoji="0" lang="ru-RU" altLang="ru-RU" sz="240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испр</a:t>
            </a: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. и доп. - М. : Изд. дом "ГЭТАР-МЕД", 2003. - 486 с. : ил.; фото. - </a:t>
            </a:r>
            <a:r>
              <a:rPr kumimoji="0" lang="ru-RU" altLang="ru-RU" sz="240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Библиогр</a:t>
            </a: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.: с.485. - ISBN 5-9231-0275-7 : 295.00 р. - Текст : непосредственный.</a:t>
            </a:r>
            <a:b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endParaRPr kumimoji="0" lang="ru-RU" altLang="ru-RU" sz="2400" i="0" u="none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7908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1532</Words>
  <Application>Microsoft Office PowerPoint</Application>
  <PresentationFormat>Широкоэкранный</PresentationFormat>
  <Paragraphs>51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Анатольевна Пирогова</dc:creator>
  <cp:lastModifiedBy>Яна Владимировна Пупышева</cp:lastModifiedBy>
  <cp:revision>26</cp:revision>
  <dcterms:created xsi:type="dcterms:W3CDTF">2020-11-26T07:13:01Z</dcterms:created>
  <dcterms:modified xsi:type="dcterms:W3CDTF">2020-11-30T02:30:45Z</dcterms:modified>
</cp:coreProperties>
</file>